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7" r:id="rId2"/>
    <p:sldId id="257" r:id="rId3"/>
    <p:sldId id="287" r:id="rId4"/>
    <p:sldId id="288" r:id="rId5"/>
    <p:sldId id="289" r:id="rId6"/>
    <p:sldId id="291" r:id="rId7"/>
    <p:sldId id="290" r:id="rId8"/>
    <p:sldId id="292" r:id="rId9"/>
    <p:sldId id="278" r:id="rId10"/>
    <p:sldId id="279" r:id="rId11"/>
    <p:sldId id="280" r:id="rId12"/>
    <p:sldId id="281" r:id="rId13"/>
    <p:sldId id="282" r:id="rId1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D5F4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75181" autoAdjust="0"/>
  </p:normalViewPr>
  <p:slideViewPr>
    <p:cSldViewPr>
      <p:cViewPr varScale="1">
        <p:scale>
          <a:sx n="69" d="100"/>
          <a:sy n="69" d="100"/>
        </p:scale>
        <p:origin x="16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1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t" anchorCtr="0" compatLnSpc="1">
            <a:prstTxWarp prst="textNoShape">
              <a:avLst/>
            </a:prstTxWarp>
          </a:bodyPr>
          <a:lstStyle>
            <a:lvl1pPr defTabSz="966526" eaLnBrk="0" hangingPunct="0">
              <a:defRPr sz="1300">
                <a:latin typeface="Arial" charset="0"/>
              </a:defRPr>
            </a:lvl1pPr>
          </a:lstStyle>
          <a:p>
            <a:pPr>
              <a:defRPr/>
            </a:pPr>
            <a:endParaRPr lang="en-US"/>
          </a:p>
        </p:txBody>
      </p:sp>
      <p:sp>
        <p:nvSpPr>
          <p:cNvPr id="62468" name="Rectangle 4"/>
          <p:cNvSpPr>
            <a:spLocks noGrp="1" noChangeArrowheads="1"/>
          </p:cNvSpPr>
          <p:nvPr>
            <p:ph type="ftr" sz="quarter" idx="2"/>
          </p:nvPr>
        </p:nvSpPr>
        <p:spPr bwMode="auto">
          <a:xfrm>
            <a:off x="0"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b" anchorCtr="0" compatLnSpc="1">
            <a:prstTxWarp prst="textNoShape">
              <a:avLst/>
            </a:prstTxWarp>
          </a:bodyPr>
          <a:lstStyle>
            <a:lvl1pPr defTabSz="966526" eaLnBrk="0" hangingPunct="0">
              <a:defRPr sz="1300">
                <a:latin typeface="Arial" charset="0"/>
              </a:defRPr>
            </a:lvl1pPr>
          </a:lstStyle>
          <a:p>
            <a:pPr>
              <a:defRPr/>
            </a:pPr>
            <a:endParaRPr lang="en-US"/>
          </a:p>
        </p:txBody>
      </p:sp>
      <p:sp>
        <p:nvSpPr>
          <p:cNvPr id="62469" name="Rectangle 5"/>
          <p:cNvSpPr>
            <a:spLocks noGrp="1" noChangeArrowheads="1"/>
          </p:cNvSpPr>
          <p:nvPr>
            <p:ph type="sldNum" sz="quarter" idx="3"/>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b" anchorCtr="0" compatLnSpc="1">
            <a:prstTxWarp prst="textNoShape">
              <a:avLst/>
            </a:prstTxWarp>
          </a:bodyPr>
          <a:lstStyle>
            <a:lvl1pPr algn="r" defTabSz="965058" eaLnBrk="0" hangingPunct="0">
              <a:defRPr sz="1300"/>
            </a:lvl1pPr>
          </a:lstStyle>
          <a:p>
            <a:pPr>
              <a:defRPr/>
            </a:pPr>
            <a:fld id="{A3D5D020-92E7-46C5-844D-21BAAB452910}" type="slidenum">
              <a:rPr lang="en-US" altLang="en-US"/>
              <a:pPr>
                <a:defRPr/>
              </a:pPr>
              <a:t>‹#›</a:t>
            </a:fld>
            <a:endParaRPr lang="en-US" altLang="en-US"/>
          </a:p>
        </p:txBody>
      </p:sp>
    </p:spTree>
    <p:extLst>
      <p:ext uri="{BB962C8B-B14F-4D97-AF65-F5344CB8AC3E}">
        <p14:creationId xmlns:p14="http://schemas.microsoft.com/office/powerpoint/2010/main" val="10528004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t" anchorCtr="0" compatLnSpc="1">
            <a:prstTxWarp prst="textNoShape">
              <a:avLst/>
            </a:prstTxWarp>
          </a:bodyPr>
          <a:lstStyle>
            <a:lvl1pPr defTabSz="966526" eaLnBrk="1" hangingPunct="1">
              <a:defRPr sz="1300">
                <a:latin typeface="Calibri" pitchFamily="34" charset="0"/>
              </a:defRPr>
            </a:lvl1pPr>
          </a:lstStyle>
          <a:p>
            <a:pPr>
              <a:defRPr/>
            </a:pPr>
            <a:endParaRPr lang="en-US"/>
          </a:p>
        </p:txBody>
      </p:sp>
      <p:sp>
        <p:nvSpPr>
          <p:cNvPr id="3" name="Date Placeholder 2"/>
          <p:cNvSpPr>
            <a:spLocks noGrp="1"/>
          </p:cNvSpPr>
          <p:nvPr>
            <p:ph type="dt" idx="1"/>
          </p:nvPr>
        </p:nvSpPr>
        <p:spPr bwMode="auto">
          <a:xfrm>
            <a:off x="4142962"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t" anchorCtr="0" compatLnSpc="1">
            <a:prstTxWarp prst="textNoShape">
              <a:avLst/>
            </a:prstTxWarp>
          </a:bodyPr>
          <a:lstStyle>
            <a:lvl1pPr algn="r" defTabSz="966526" eaLnBrk="1" hangingPunct="1">
              <a:defRPr sz="1300">
                <a:latin typeface="Calibri" pitchFamily="34" charset="0"/>
              </a:defRPr>
            </a:lvl1pPr>
          </a:lstStyle>
          <a:p>
            <a:pPr>
              <a:defRPr/>
            </a:pPr>
            <a:fld id="{B5A5AEC7-D43F-4DF3-8D5E-AB371874CDE6}" type="datetimeFigureOut">
              <a:rPr lang="en-US"/>
              <a:pPr>
                <a:defRPr/>
              </a:pPr>
              <a:t>8/25/2016</a:t>
            </a:fld>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15" tIns="45708" rIns="91415" bIns="45708" rtlCol="0" anchor="ctr"/>
          <a:lstStyle/>
          <a:p>
            <a:pPr lvl="0"/>
            <a:endParaRPr lang="en-US" noProof="0" smtClean="0"/>
          </a:p>
        </p:txBody>
      </p:sp>
      <p:sp>
        <p:nvSpPr>
          <p:cNvPr id="5" name="Notes Placeholder 4"/>
          <p:cNvSpPr>
            <a:spLocks noGrp="1"/>
          </p:cNvSpPr>
          <p:nvPr>
            <p:ph type="body" sz="quarter" idx="3"/>
          </p:nvPr>
        </p:nvSpPr>
        <p:spPr bwMode="auto">
          <a:xfrm>
            <a:off x="732183" y="4561226"/>
            <a:ext cx="5850835" cy="431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b" anchorCtr="0" compatLnSpc="1">
            <a:prstTxWarp prst="textNoShape">
              <a:avLst/>
            </a:prstTxWarp>
          </a:bodyPr>
          <a:lstStyle>
            <a:lvl1pPr defTabSz="966526" eaLnBrk="1" hangingPunct="1">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35" tIns="48317" rIns="96635" bIns="48317" numCol="1" anchor="b" anchorCtr="0" compatLnSpc="1">
            <a:prstTxWarp prst="textNoShape">
              <a:avLst/>
            </a:prstTxWarp>
          </a:bodyPr>
          <a:lstStyle>
            <a:lvl1pPr algn="r" defTabSz="965058" eaLnBrk="1" hangingPunct="1">
              <a:defRPr sz="1300">
                <a:latin typeface="Calibri" panose="020F0502020204030204" pitchFamily="34" charset="0"/>
              </a:defRPr>
            </a:lvl1pPr>
          </a:lstStyle>
          <a:p>
            <a:pPr>
              <a:defRPr/>
            </a:pPr>
            <a:fld id="{099BE825-B42B-44ED-B4DF-46C0AFEEA118}" type="slidenum">
              <a:rPr lang="en-US" altLang="en-US"/>
              <a:pPr>
                <a:defRPr/>
              </a:pPr>
              <a:t>‹#›</a:t>
            </a:fld>
            <a:endParaRPr lang="en-US" altLang="en-US"/>
          </a:p>
        </p:txBody>
      </p:sp>
    </p:spTree>
    <p:extLst>
      <p:ext uri="{BB962C8B-B14F-4D97-AF65-F5344CB8AC3E}">
        <p14:creationId xmlns:p14="http://schemas.microsoft.com/office/powerpoint/2010/main" val="94870746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E185CD-9F3F-4E36-B1D4-3FB61F9E3235}" type="slidenum">
              <a:rPr lang="en-US" altLang="en-US" sz="1300"/>
              <a:pPr>
                <a:spcBef>
                  <a:spcPct val="0"/>
                </a:spcBef>
              </a:pPr>
              <a:t>1</a:t>
            </a:fld>
            <a:endParaRPr lang="en-US" altLang="en-US" sz="1300"/>
          </a:p>
        </p:txBody>
      </p:sp>
    </p:spTree>
    <p:extLst>
      <p:ext uri="{BB962C8B-B14F-4D97-AF65-F5344CB8AC3E}">
        <p14:creationId xmlns:p14="http://schemas.microsoft.com/office/powerpoint/2010/main" val="3785735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35" tIns="48317" rIns="96635" bIns="48317" anchor="b"/>
          <a:lstStyle>
            <a:lvl1pPr defTabSz="966788">
              <a:spcBef>
                <a:spcPct val="30000"/>
              </a:spcBef>
              <a:defRPr sz="1200">
                <a:solidFill>
                  <a:schemeClr val="tx1"/>
                </a:solidFill>
                <a:latin typeface="Calibri" panose="020F0502020204030204" pitchFamily="34" charset="0"/>
              </a:defRPr>
            </a:lvl1pPr>
            <a:lvl2pPr marL="742950" indent="-285750" defTabSz="966788">
              <a:spcBef>
                <a:spcPct val="30000"/>
              </a:spcBef>
              <a:defRPr sz="1200">
                <a:solidFill>
                  <a:schemeClr val="tx1"/>
                </a:solidFill>
                <a:latin typeface="Calibri" panose="020F0502020204030204" pitchFamily="34" charset="0"/>
              </a:defRPr>
            </a:lvl2pPr>
            <a:lvl3pPr marL="1143000" indent="-228600" defTabSz="966788">
              <a:spcBef>
                <a:spcPct val="30000"/>
              </a:spcBef>
              <a:defRPr sz="1200">
                <a:solidFill>
                  <a:schemeClr val="tx1"/>
                </a:solidFill>
                <a:latin typeface="Calibri" panose="020F0502020204030204" pitchFamily="34" charset="0"/>
              </a:defRPr>
            </a:lvl3pPr>
            <a:lvl4pPr marL="1600200" indent="-228600" defTabSz="966788">
              <a:spcBef>
                <a:spcPct val="30000"/>
              </a:spcBef>
              <a:defRPr sz="1200">
                <a:solidFill>
                  <a:schemeClr val="tx1"/>
                </a:solidFill>
                <a:latin typeface="Calibri" panose="020F0502020204030204" pitchFamily="34" charset="0"/>
              </a:defRPr>
            </a:lvl4pPr>
            <a:lvl5pPr marL="2057400" indent="-228600" defTabSz="966788">
              <a:spcBef>
                <a:spcPct val="30000"/>
              </a:spcBef>
              <a:defRPr sz="1200">
                <a:solidFill>
                  <a:schemeClr val="tx1"/>
                </a:solidFill>
                <a:latin typeface="Calibri" panose="020F0502020204030204" pitchFamily="34" charset="0"/>
              </a:defRPr>
            </a:lvl5pPr>
            <a:lvl6pPr marL="2514600" indent="-228600" defTabSz="96678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6678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6678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66788"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B1191D9-0065-419F-90F1-F3297DE054AB}" type="slidenum">
              <a:rPr lang="en-US" altLang="en-US" sz="1300"/>
              <a:pPr algn="r" eaLnBrk="1" hangingPunct="1">
                <a:spcBef>
                  <a:spcPct val="0"/>
                </a:spcBef>
              </a:pPr>
              <a:t>10</a:t>
            </a:fld>
            <a:endParaRPr lang="en-US" altLang="en-US" sz="130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a:noFill/>
        </p:spPr>
        <p:txBody>
          <a:bodyPr/>
          <a:lstStyle/>
          <a:p>
            <a:pPr marL="177845" indent="-177845" eaLnBrk="1" hangingPunct="1">
              <a:spcBef>
                <a:spcPct val="0"/>
              </a:spcBef>
              <a:buFont typeface="Wingdings" panose="05000000000000000000" pitchFamily="2" charset="2"/>
              <a:buChar char="§"/>
            </a:pPr>
            <a:r>
              <a:rPr lang="en-US" altLang="en-US" dirty="0" smtClean="0"/>
              <a:t>How do you cite your sources in the text of your article?</a:t>
            </a:r>
          </a:p>
          <a:p>
            <a:pPr marL="177845" indent="-177845" eaLnBrk="1" hangingPunct="1">
              <a:spcBef>
                <a:spcPct val="0"/>
              </a:spcBef>
              <a:buFont typeface="Wingdings" panose="05000000000000000000" pitchFamily="2" charset="2"/>
              <a:buChar char="§"/>
            </a:pPr>
            <a:r>
              <a:rPr lang="en-US" altLang="en-US" dirty="0" smtClean="0"/>
              <a:t>The partial article show here</a:t>
            </a:r>
            <a:r>
              <a:rPr lang="en-US" altLang="en-US" baseline="0" dirty="0" smtClean="0"/>
              <a:t> give examples of how to do in-text citation using the APA style.</a:t>
            </a:r>
          </a:p>
          <a:p>
            <a:pPr marL="177845" indent="-177845" eaLnBrk="1" hangingPunct="1">
              <a:spcBef>
                <a:spcPct val="0"/>
              </a:spcBef>
              <a:buFont typeface="Wingdings" panose="05000000000000000000" pitchFamily="2" charset="2"/>
              <a:buChar char="§"/>
            </a:pPr>
            <a:r>
              <a:rPr lang="en-US" altLang="en-US" baseline="0" dirty="0" smtClean="0"/>
              <a:t>Look at the end of the partial example citing an article by two authors Rains and </a:t>
            </a:r>
            <a:r>
              <a:rPr lang="en-US" altLang="en-US" baseline="0" dirty="0" err="1" smtClean="0"/>
              <a:t>Karmikel</a:t>
            </a:r>
            <a:r>
              <a:rPr lang="en-US" altLang="en-US" baseline="0" dirty="0" smtClean="0"/>
              <a:t> from 2009.</a:t>
            </a:r>
          </a:p>
          <a:p>
            <a:pPr marL="177845" indent="-177845" eaLnBrk="1" hangingPunct="1">
              <a:spcBef>
                <a:spcPct val="0"/>
              </a:spcBef>
              <a:buFont typeface="Wingdings" panose="05000000000000000000" pitchFamily="2" charset="2"/>
              <a:buChar char="§"/>
            </a:pPr>
            <a:r>
              <a:rPr lang="en-US" altLang="en-US" baseline="0" dirty="0" smtClean="0"/>
              <a:t>As this example shows, when the article you are citing has multiple authors, you should mention the last names of each author followed by the year they published their article.</a:t>
            </a:r>
          </a:p>
          <a:p>
            <a:pPr marL="177845" indent="-177845" defTabSz="948507" eaLnBrk="1" hangingPunct="1">
              <a:spcBef>
                <a:spcPct val="0"/>
              </a:spcBef>
              <a:buFont typeface="Wingdings" panose="05000000000000000000" pitchFamily="2" charset="2"/>
              <a:buChar char="§"/>
            </a:pPr>
            <a:r>
              <a:rPr lang="en-US" altLang="en-US" dirty="0" smtClean="0"/>
              <a:t>In our Example 4, we can write something like </a:t>
            </a:r>
            <a:r>
              <a:rPr lang="en-US" altLang="en-US" b="1" dirty="0">
                <a:solidFill>
                  <a:srgbClr val="000000"/>
                </a:solidFill>
                <a:ea typeface="Times New Roman" panose="02020603050405020304" pitchFamily="18" charset="0"/>
                <a:cs typeface="Courier New" panose="02070309020205020404" pitchFamily="49" charset="0"/>
              </a:rPr>
              <a:t>Gathering intelligence is the first phase of decision making </a:t>
            </a:r>
            <a:r>
              <a:rPr lang="en-US" altLang="en-US" b="1" dirty="0">
                <a:solidFill>
                  <a:srgbClr val="006600"/>
                </a:solidFill>
                <a:ea typeface="Times New Roman" panose="02020603050405020304" pitchFamily="18" charset="0"/>
                <a:cs typeface="Courier New" panose="02070309020205020404" pitchFamily="49" charset="0"/>
              </a:rPr>
              <a:t>(Simon </a:t>
            </a:r>
            <a:r>
              <a:rPr lang="en-US" altLang="en-US" b="1" dirty="0">
                <a:solidFill>
                  <a:srgbClr val="C00000"/>
                </a:solidFill>
                <a:ea typeface="Times New Roman" panose="02020603050405020304" pitchFamily="18" charset="0"/>
                <a:cs typeface="Courier New" panose="02070309020205020404" pitchFamily="49" charset="0"/>
              </a:rPr>
              <a:t>&amp;</a:t>
            </a:r>
            <a:r>
              <a:rPr lang="en-US" altLang="en-US" b="1" dirty="0">
                <a:solidFill>
                  <a:srgbClr val="006600"/>
                </a:solidFill>
                <a:ea typeface="Times New Roman" panose="02020603050405020304" pitchFamily="18" charset="0"/>
                <a:cs typeface="Courier New" panose="02070309020205020404" pitchFamily="49" charset="0"/>
              </a:rPr>
              <a:t> Welsh, 1999)</a:t>
            </a:r>
            <a:r>
              <a:rPr lang="en-US" altLang="en-US" dirty="0">
                <a:solidFill>
                  <a:srgbClr val="006600"/>
                </a:solidFill>
                <a:ea typeface="Times New Roman" panose="02020603050405020304" pitchFamily="18" charset="0"/>
                <a:cs typeface="Courier New" panose="02070309020205020404" pitchFamily="49" charset="0"/>
              </a:rPr>
              <a:t>. </a:t>
            </a:r>
          </a:p>
          <a:p>
            <a:pPr marL="177845" indent="-177845" defTabSz="948507" eaLnBrk="1" hangingPunct="1">
              <a:spcBef>
                <a:spcPct val="0"/>
              </a:spcBef>
              <a:buFont typeface="Wingdings" panose="05000000000000000000" pitchFamily="2" charset="2"/>
              <a:buChar char="§"/>
            </a:pPr>
            <a:r>
              <a:rPr lang="en-US" altLang="en-US" dirty="0">
                <a:solidFill>
                  <a:srgbClr val="006600"/>
                </a:solidFill>
                <a:ea typeface="Times New Roman" panose="02020603050405020304" pitchFamily="18" charset="0"/>
                <a:cs typeface="Courier New" panose="02070309020205020404" pitchFamily="49" charset="0"/>
              </a:rPr>
              <a:t>As shown in our Example 3, at the beginning of a sentence, we can also write </a:t>
            </a:r>
            <a:r>
              <a:rPr lang="en-US" altLang="en-US" b="1" dirty="0">
                <a:solidFill>
                  <a:srgbClr val="000000"/>
                </a:solidFill>
                <a:ea typeface="Times New Roman" panose="02020603050405020304" pitchFamily="18" charset="0"/>
                <a:cs typeface="Courier New" panose="02070309020205020404" pitchFamily="49" charset="0"/>
              </a:rPr>
              <a:t>As suggested by </a:t>
            </a:r>
            <a:r>
              <a:rPr lang="en-US" altLang="en-US" b="1" dirty="0">
                <a:solidFill>
                  <a:srgbClr val="006600"/>
                </a:solidFill>
                <a:ea typeface="Times New Roman" panose="02020603050405020304" pitchFamily="18" charset="0"/>
                <a:cs typeface="Courier New" panose="02070309020205020404" pitchFamily="49" charset="0"/>
              </a:rPr>
              <a:t>Simon </a:t>
            </a:r>
            <a:r>
              <a:rPr lang="en-US" altLang="en-US" b="1" dirty="0">
                <a:solidFill>
                  <a:srgbClr val="C00000"/>
                </a:solidFill>
                <a:ea typeface="Times New Roman" panose="02020603050405020304" pitchFamily="18" charset="0"/>
                <a:cs typeface="Courier New" panose="02070309020205020404" pitchFamily="49" charset="0"/>
              </a:rPr>
              <a:t>and</a:t>
            </a:r>
            <a:r>
              <a:rPr lang="en-US" altLang="en-US" b="1" dirty="0">
                <a:solidFill>
                  <a:srgbClr val="006600"/>
                </a:solidFill>
                <a:ea typeface="Times New Roman" panose="02020603050405020304" pitchFamily="18" charset="0"/>
                <a:cs typeface="Courier New" panose="02070309020205020404" pitchFamily="49" charset="0"/>
              </a:rPr>
              <a:t> Welsh (1999</a:t>
            </a:r>
            <a:r>
              <a:rPr lang="en-US" altLang="en-US" b="1" dirty="0" smtClean="0">
                <a:solidFill>
                  <a:srgbClr val="006600"/>
                </a:solidFill>
                <a:ea typeface="Times New Roman" panose="02020603050405020304" pitchFamily="18" charset="0"/>
                <a:cs typeface="Courier New" panose="02070309020205020404" pitchFamily="49" charset="0"/>
              </a:rPr>
              <a:t>), gathering …...</a:t>
            </a:r>
            <a:endParaRPr lang="en-US" altLang="en-US" b="1" dirty="0">
              <a:solidFill>
                <a:srgbClr val="006600"/>
              </a:solidFill>
              <a:ea typeface="Times New Roman" panose="02020603050405020304" pitchFamily="18" charset="0"/>
              <a:cs typeface="Courier New" panose="02070309020205020404" pitchFamily="49" charset="0"/>
            </a:endParaRPr>
          </a:p>
          <a:p>
            <a:pPr marL="177845" indent="-177845" defTabSz="948507" eaLnBrk="1" hangingPunct="1">
              <a:spcBef>
                <a:spcPct val="0"/>
              </a:spcBef>
              <a:buFont typeface="Wingdings" panose="05000000000000000000" pitchFamily="2" charset="2"/>
              <a:buChar char="§"/>
            </a:pPr>
            <a:r>
              <a:rPr lang="en-US" altLang="en-US" dirty="0">
                <a:solidFill>
                  <a:srgbClr val="006600"/>
                </a:solidFill>
                <a:ea typeface="Times New Roman" panose="02020603050405020304" pitchFamily="18" charset="0"/>
                <a:cs typeface="Courier New" panose="02070309020205020404" pitchFamily="49" charset="0"/>
              </a:rPr>
              <a:t>Now, when the article you are citing has a single author, you should mentioned the single author’s last name and the year he or she has published the article.</a:t>
            </a:r>
          </a:p>
          <a:p>
            <a:pPr marL="177845" indent="-177845" defTabSz="948507" eaLnBrk="1" hangingPunct="1">
              <a:spcBef>
                <a:spcPct val="0"/>
              </a:spcBef>
              <a:buFont typeface="Wingdings" panose="05000000000000000000" pitchFamily="2" charset="2"/>
              <a:buChar char="§"/>
            </a:pPr>
            <a:r>
              <a:rPr lang="en-US" altLang="en-US" dirty="0">
                <a:solidFill>
                  <a:srgbClr val="006600"/>
                </a:solidFill>
                <a:ea typeface="Times New Roman" panose="02020603050405020304" pitchFamily="18" charset="0"/>
                <a:cs typeface="Courier New" panose="02070309020205020404" pitchFamily="49" charset="0"/>
              </a:rPr>
              <a:t>Example 1 and 2 on the slide show how to cite author Fred Simon’s 1989 article.</a:t>
            </a:r>
          </a:p>
          <a:p>
            <a:pPr eaLnBrk="1" hangingPunct="1">
              <a:spcBef>
                <a:spcPct val="0"/>
              </a:spcBef>
            </a:pPr>
            <a:r>
              <a:rPr lang="en-US" altLang="en-US" dirty="0" smtClean="0"/>
              <a:t> </a:t>
            </a:r>
          </a:p>
        </p:txBody>
      </p:sp>
    </p:spTree>
    <p:extLst>
      <p:ext uri="{BB962C8B-B14F-4D97-AF65-F5344CB8AC3E}">
        <p14:creationId xmlns:p14="http://schemas.microsoft.com/office/powerpoint/2010/main" val="2999832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35" tIns="48317" rIns="96635" bIns="48317" anchor="b"/>
          <a:lstStyle>
            <a:lvl1pPr defTabSz="966788">
              <a:spcBef>
                <a:spcPct val="30000"/>
              </a:spcBef>
              <a:defRPr sz="1200">
                <a:solidFill>
                  <a:schemeClr val="tx1"/>
                </a:solidFill>
                <a:latin typeface="Calibri" panose="020F0502020204030204" pitchFamily="34" charset="0"/>
              </a:defRPr>
            </a:lvl1pPr>
            <a:lvl2pPr marL="742950" indent="-285750" defTabSz="966788">
              <a:spcBef>
                <a:spcPct val="30000"/>
              </a:spcBef>
              <a:defRPr sz="1200">
                <a:solidFill>
                  <a:schemeClr val="tx1"/>
                </a:solidFill>
                <a:latin typeface="Calibri" panose="020F0502020204030204" pitchFamily="34" charset="0"/>
              </a:defRPr>
            </a:lvl2pPr>
            <a:lvl3pPr marL="1143000" indent="-228600" defTabSz="966788">
              <a:spcBef>
                <a:spcPct val="30000"/>
              </a:spcBef>
              <a:defRPr sz="1200">
                <a:solidFill>
                  <a:schemeClr val="tx1"/>
                </a:solidFill>
                <a:latin typeface="Calibri" panose="020F0502020204030204" pitchFamily="34" charset="0"/>
              </a:defRPr>
            </a:lvl3pPr>
            <a:lvl4pPr marL="1600200" indent="-228600" defTabSz="966788">
              <a:spcBef>
                <a:spcPct val="30000"/>
              </a:spcBef>
              <a:defRPr sz="1200">
                <a:solidFill>
                  <a:schemeClr val="tx1"/>
                </a:solidFill>
                <a:latin typeface="Calibri" panose="020F0502020204030204" pitchFamily="34" charset="0"/>
              </a:defRPr>
            </a:lvl4pPr>
            <a:lvl5pPr marL="2057400" indent="-228600" defTabSz="966788">
              <a:spcBef>
                <a:spcPct val="30000"/>
              </a:spcBef>
              <a:defRPr sz="1200">
                <a:solidFill>
                  <a:schemeClr val="tx1"/>
                </a:solidFill>
                <a:latin typeface="Calibri" panose="020F0502020204030204" pitchFamily="34" charset="0"/>
              </a:defRPr>
            </a:lvl5pPr>
            <a:lvl6pPr marL="2514600" indent="-228600" defTabSz="96678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6678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6678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66788"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E69B7E4-85EC-4323-87F5-BA9C6B85DBB8}" type="slidenum">
              <a:rPr lang="en-US" altLang="en-US" sz="1300"/>
              <a:pPr algn="r" eaLnBrk="1" hangingPunct="1">
                <a:spcBef>
                  <a:spcPct val="0"/>
                </a:spcBef>
              </a:pPr>
              <a:t>11</a:t>
            </a:fld>
            <a:endParaRPr lang="en-US" altLang="en-US" sz="130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a:noFill/>
        </p:spPr>
        <p:txBody>
          <a:bodyPr/>
          <a:lstStyle/>
          <a:p>
            <a:pPr marL="177845" indent="-177845" eaLnBrk="1" hangingPunct="1">
              <a:spcBef>
                <a:spcPct val="0"/>
              </a:spcBef>
              <a:buFont typeface="Wingdings" panose="05000000000000000000" pitchFamily="2" charset="2"/>
              <a:buChar char="§"/>
            </a:pPr>
            <a:r>
              <a:rPr lang="en-US" altLang="en-US" dirty="0" smtClean="0"/>
              <a:t>Now, how do you write the</a:t>
            </a:r>
            <a:r>
              <a:rPr lang="en-US" altLang="en-US" baseline="0" dirty="0" smtClean="0"/>
              <a:t> Reference list at the end of your article?</a:t>
            </a:r>
            <a:endParaRPr lang="en-US" altLang="en-US" dirty="0" smtClean="0"/>
          </a:p>
          <a:p>
            <a:pPr marL="177845" indent="-177845" eaLnBrk="1" hangingPunct="1">
              <a:spcBef>
                <a:spcPct val="0"/>
              </a:spcBef>
              <a:buFont typeface="Wingdings" panose="05000000000000000000" pitchFamily="2" charset="2"/>
              <a:buChar char="§"/>
            </a:pPr>
            <a:r>
              <a:rPr lang="en-US" altLang="en-US" dirty="0" smtClean="0"/>
              <a:t>The partial list a</a:t>
            </a:r>
            <a:r>
              <a:rPr lang="en-US" altLang="en-US" baseline="0" dirty="0" smtClean="0"/>
              <a:t>t bottom of this slide shows how to write a Reference list using the APA style.</a:t>
            </a:r>
          </a:p>
          <a:p>
            <a:pPr marL="177845" indent="-177845" eaLnBrk="1" hangingPunct="1">
              <a:spcBef>
                <a:spcPct val="0"/>
              </a:spcBef>
              <a:buFont typeface="Wingdings" panose="05000000000000000000" pitchFamily="2" charset="2"/>
              <a:buChar char="§"/>
            </a:pPr>
            <a:r>
              <a:rPr lang="en-US" altLang="en-US" baseline="0" dirty="0" smtClean="0"/>
              <a:t>As can be seen in the partial Reference list,</a:t>
            </a:r>
          </a:p>
          <a:p>
            <a:pPr marL="652099" lvl="1" indent="-177845" eaLnBrk="1" hangingPunct="1">
              <a:spcBef>
                <a:spcPct val="0"/>
              </a:spcBef>
              <a:buFont typeface="Wingdings" panose="05000000000000000000" pitchFamily="2" charset="2"/>
              <a:buChar char="§"/>
            </a:pPr>
            <a:r>
              <a:rPr lang="en-US" altLang="en-US" baseline="0" dirty="0" smtClean="0"/>
              <a:t>the articles cited in your article must ordered, i.e. arranged by alphabetical order by the authors’ last names</a:t>
            </a:r>
          </a:p>
          <a:p>
            <a:pPr marL="652099" lvl="1" indent="-177845" eaLnBrk="1" hangingPunct="1">
              <a:spcBef>
                <a:spcPct val="0"/>
              </a:spcBef>
              <a:buFont typeface="Wingdings" panose="05000000000000000000" pitchFamily="2" charset="2"/>
              <a:buChar char="§"/>
            </a:pPr>
            <a:r>
              <a:rPr lang="en-US" altLang="en-US" baseline="0" dirty="0" smtClean="0"/>
              <a:t>The authors’ last names must be followed by the </a:t>
            </a:r>
            <a:r>
              <a:rPr lang="en-US" altLang="en-US" dirty="0"/>
              <a:t>initials for middle and first names.</a:t>
            </a:r>
          </a:p>
          <a:p>
            <a:pPr marL="652099" lvl="1" indent="-177845" eaLnBrk="1" hangingPunct="1">
              <a:spcBef>
                <a:spcPct val="0"/>
              </a:spcBef>
              <a:buFont typeface="Wingdings" panose="05000000000000000000" pitchFamily="2" charset="2"/>
              <a:buChar char="§"/>
            </a:pPr>
            <a:r>
              <a:rPr lang="en-US" altLang="en-US" dirty="0"/>
              <a:t>When the article you are listing has multiple authors, you must use an ampersand (&amp;) instead of the word "and" </a:t>
            </a:r>
          </a:p>
          <a:p>
            <a:pPr marL="652099" lvl="1" indent="-177845" eaLnBrk="1" hangingPunct="1">
              <a:spcBef>
                <a:spcPct val="0"/>
              </a:spcBef>
              <a:buFont typeface="Wingdings" panose="05000000000000000000" pitchFamily="2" charset="2"/>
              <a:buChar char="§"/>
            </a:pPr>
            <a:r>
              <a:rPr lang="en-US" altLang="en-US" dirty="0"/>
              <a:t>The year in parentheses must follow the authors’ names</a:t>
            </a:r>
          </a:p>
          <a:p>
            <a:pPr marL="652099" lvl="1" indent="-177845" eaLnBrk="1" hangingPunct="1">
              <a:spcBef>
                <a:spcPct val="0"/>
              </a:spcBef>
              <a:buFont typeface="Wingdings" panose="05000000000000000000" pitchFamily="2" charset="2"/>
              <a:buChar char="§"/>
            </a:pPr>
            <a:r>
              <a:rPr lang="en-US" altLang="en-US" dirty="0"/>
              <a:t>Then, the article’s title must follow with only the first letter of the article in capital</a:t>
            </a:r>
          </a:p>
          <a:p>
            <a:pPr marL="652099" lvl="1" indent="-177845" eaLnBrk="1" hangingPunct="1">
              <a:spcBef>
                <a:spcPct val="0"/>
              </a:spcBef>
              <a:buFont typeface="Wingdings" panose="05000000000000000000" pitchFamily="2" charset="2"/>
              <a:buChar char="§"/>
            </a:pPr>
            <a:r>
              <a:rPr lang="en-US" altLang="en-US" dirty="0"/>
              <a:t>If you are listing a journal article, the name of the journal must follow along with the volume number and the issue number in parentheses.</a:t>
            </a:r>
          </a:p>
          <a:p>
            <a:pPr marL="652099" lvl="1" indent="-177845" defTabSz="948507" eaLnBrk="1" hangingPunct="1">
              <a:spcBef>
                <a:spcPct val="0"/>
              </a:spcBef>
              <a:buFont typeface="Wingdings" panose="05000000000000000000" pitchFamily="2" charset="2"/>
              <a:buChar char="§"/>
            </a:pPr>
            <a:r>
              <a:rPr lang="en-US" altLang="en-US" dirty="0"/>
              <a:t>For journals that use volume numbers, you must use the beginning and ending page separated by dash (-) Example: Management Science, 27, 459-478)</a:t>
            </a:r>
          </a:p>
          <a:p>
            <a:pPr marL="652099" lvl="1" indent="-177845" eaLnBrk="1" hangingPunct="1">
              <a:spcBef>
                <a:spcPct val="0"/>
              </a:spcBef>
              <a:buFont typeface="Wingdings" panose="05000000000000000000" pitchFamily="2" charset="2"/>
              <a:buChar char="§"/>
            </a:pPr>
            <a:endParaRPr lang="en-US" altLang="en-US" dirty="0"/>
          </a:p>
          <a:p>
            <a:pPr marL="652099" lvl="1" indent="-177845" eaLnBrk="1" hangingPunct="1">
              <a:spcBef>
                <a:spcPct val="0"/>
              </a:spcBef>
              <a:buFont typeface="Wingdings" panose="05000000000000000000" pitchFamily="2" charset="2"/>
              <a:buChar char="§"/>
            </a:pPr>
            <a:endParaRPr lang="en-US" altLang="en-US" dirty="0"/>
          </a:p>
          <a:p>
            <a:pPr marL="177845" indent="-177845" eaLnBrk="1" hangingPunct="1">
              <a:spcBef>
                <a:spcPct val="0"/>
              </a:spcBef>
              <a:buFont typeface="Wingdings" panose="05000000000000000000" pitchFamily="2" charset="2"/>
              <a:buChar char="§"/>
            </a:pPr>
            <a:endParaRPr lang="en-US" altLang="en-US" dirty="0" smtClean="0"/>
          </a:p>
        </p:txBody>
      </p:sp>
    </p:spTree>
    <p:extLst>
      <p:ext uri="{BB962C8B-B14F-4D97-AF65-F5344CB8AC3E}">
        <p14:creationId xmlns:p14="http://schemas.microsoft.com/office/powerpoint/2010/main" val="4045470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35" tIns="48317" rIns="96635" bIns="48317" anchor="b"/>
          <a:lstStyle>
            <a:lvl1pPr defTabSz="966788">
              <a:spcBef>
                <a:spcPct val="30000"/>
              </a:spcBef>
              <a:defRPr sz="1200">
                <a:solidFill>
                  <a:schemeClr val="tx1"/>
                </a:solidFill>
                <a:latin typeface="Calibri" panose="020F0502020204030204" pitchFamily="34" charset="0"/>
              </a:defRPr>
            </a:lvl1pPr>
            <a:lvl2pPr marL="742950" indent="-285750" defTabSz="966788">
              <a:spcBef>
                <a:spcPct val="30000"/>
              </a:spcBef>
              <a:defRPr sz="1200">
                <a:solidFill>
                  <a:schemeClr val="tx1"/>
                </a:solidFill>
                <a:latin typeface="Calibri" panose="020F0502020204030204" pitchFamily="34" charset="0"/>
              </a:defRPr>
            </a:lvl2pPr>
            <a:lvl3pPr marL="1143000" indent="-228600" defTabSz="966788">
              <a:spcBef>
                <a:spcPct val="30000"/>
              </a:spcBef>
              <a:defRPr sz="1200">
                <a:solidFill>
                  <a:schemeClr val="tx1"/>
                </a:solidFill>
                <a:latin typeface="Calibri" panose="020F0502020204030204" pitchFamily="34" charset="0"/>
              </a:defRPr>
            </a:lvl3pPr>
            <a:lvl4pPr marL="1600200" indent="-228600" defTabSz="966788">
              <a:spcBef>
                <a:spcPct val="30000"/>
              </a:spcBef>
              <a:defRPr sz="1200">
                <a:solidFill>
                  <a:schemeClr val="tx1"/>
                </a:solidFill>
                <a:latin typeface="Calibri" panose="020F0502020204030204" pitchFamily="34" charset="0"/>
              </a:defRPr>
            </a:lvl4pPr>
            <a:lvl5pPr marL="2057400" indent="-228600" defTabSz="966788">
              <a:spcBef>
                <a:spcPct val="30000"/>
              </a:spcBef>
              <a:defRPr sz="1200">
                <a:solidFill>
                  <a:schemeClr val="tx1"/>
                </a:solidFill>
                <a:latin typeface="Calibri" panose="020F0502020204030204" pitchFamily="34" charset="0"/>
              </a:defRPr>
            </a:lvl5pPr>
            <a:lvl6pPr marL="2514600" indent="-228600" defTabSz="96678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6678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6678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66788"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0B01BE6-B641-4ED1-B080-8A8209C15149}" type="slidenum">
              <a:rPr lang="en-US" altLang="en-US" sz="1300"/>
              <a:pPr algn="r" eaLnBrk="1" hangingPunct="1">
                <a:spcBef>
                  <a:spcPct val="0"/>
                </a:spcBef>
              </a:pPr>
              <a:t>12</a:t>
            </a:fld>
            <a:endParaRPr lang="en-US" altLang="en-US" sz="130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a:noFill/>
        </p:spPr>
        <p:txBody>
          <a:bodyPr/>
          <a:lstStyle/>
          <a:p>
            <a:pPr eaLnBrk="1" hangingPunct="1">
              <a:spcBef>
                <a:spcPct val="0"/>
              </a:spcBef>
            </a:pPr>
            <a:r>
              <a:rPr lang="en-US" altLang="en-US" dirty="0" smtClean="0"/>
              <a:t>Here is a</a:t>
            </a:r>
            <a:r>
              <a:rPr lang="en-US" altLang="en-US" baseline="0" dirty="0" smtClean="0"/>
              <a:t> example of a Reference list. </a:t>
            </a:r>
            <a:endParaRPr lang="en-US" altLang="en-US" dirty="0" smtClean="0"/>
          </a:p>
        </p:txBody>
      </p:sp>
    </p:spTree>
    <p:extLst>
      <p:ext uri="{BB962C8B-B14F-4D97-AF65-F5344CB8AC3E}">
        <p14:creationId xmlns:p14="http://schemas.microsoft.com/office/powerpoint/2010/main" val="1821644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65D524-04A7-48A9-9521-2EE38D967EBD}" type="slidenum">
              <a:rPr lang="en-US" altLang="en-US" sz="1300"/>
              <a:pPr>
                <a:spcBef>
                  <a:spcPct val="0"/>
                </a:spcBef>
              </a:pPr>
              <a:t>13</a:t>
            </a:fld>
            <a:endParaRPr lang="en-US" altLang="en-US" sz="130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a:noFill/>
        </p:spPr>
        <p:txBody>
          <a:bodyPr/>
          <a:lstStyle/>
          <a:p>
            <a:pPr marL="187725" indent="-187725" eaLnBrk="1" hangingPunct="1">
              <a:spcBef>
                <a:spcPct val="0"/>
              </a:spcBef>
            </a:pPr>
            <a:endParaRPr lang="en-US" altLang="en-US" smtClean="0"/>
          </a:p>
        </p:txBody>
      </p:sp>
    </p:spTree>
    <p:extLst>
      <p:ext uri="{BB962C8B-B14F-4D97-AF65-F5344CB8AC3E}">
        <p14:creationId xmlns:p14="http://schemas.microsoft.com/office/powerpoint/2010/main" val="3021241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BBAAD5-DD87-4E5D-9FF4-DAE2F1B81092}" type="slidenum">
              <a:rPr lang="en-US" altLang="en-US" sz="1300"/>
              <a:pPr>
                <a:spcBef>
                  <a:spcPct val="0"/>
                </a:spcBef>
              </a:pPr>
              <a:t>2</a:t>
            </a:fld>
            <a:endParaRPr lang="en-US" altLang="en-US" sz="1300"/>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p:cNvSpPr>
            <a:spLocks noGrp="1" noChangeArrowheads="1"/>
          </p:cNvSpPr>
          <p:nvPr>
            <p:ph type="body" idx="1"/>
          </p:nvPr>
        </p:nvSpPr>
        <p:spPr>
          <a:noFill/>
        </p:spPr>
        <p:txBody>
          <a:bodyPr/>
          <a:lstStyle/>
          <a:p>
            <a:pPr marL="187725" indent="-187725" eaLnBrk="1" hangingPunct="1">
              <a:spcBef>
                <a:spcPct val="0"/>
              </a:spcBef>
            </a:pPr>
            <a:r>
              <a:rPr lang="en-US" altLang="en-US" dirty="0" smtClean="0"/>
              <a:t>At the end of today’s class,</a:t>
            </a:r>
            <a:r>
              <a:rPr lang="en-US" altLang="en-US" baseline="0" dirty="0" smtClean="0"/>
              <a:t> you should be able to:</a:t>
            </a:r>
          </a:p>
          <a:p>
            <a:pPr marL="187725" indent="-187725" eaLnBrk="1" hangingPunct="1">
              <a:spcBef>
                <a:spcPct val="0"/>
              </a:spcBef>
              <a:buFont typeface="Wingdings" panose="05000000000000000000" pitchFamily="2" charset="2"/>
              <a:buChar char="§"/>
            </a:pPr>
            <a:r>
              <a:rPr lang="en-US" altLang="en-US" baseline="0" dirty="0" smtClean="0"/>
              <a:t>Understand business academic research and the process involved</a:t>
            </a:r>
          </a:p>
          <a:p>
            <a:pPr marL="187725" indent="-187725" eaLnBrk="1" hangingPunct="1">
              <a:spcBef>
                <a:spcPct val="0"/>
              </a:spcBef>
              <a:buFont typeface="Wingdings" panose="05000000000000000000" pitchFamily="2" charset="2"/>
              <a:buChar char="§"/>
            </a:pPr>
            <a:r>
              <a:rPr lang="en-US" altLang="en-US" baseline="0" dirty="0" smtClean="0"/>
              <a:t>Comprehend and discuss research theory, research hypothesis, concept, construct, variable, dimension, and indicator</a:t>
            </a:r>
          </a:p>
          <a:p>
            <a:pPr marL="187725" indent="-187725" eaLnBrk="1" hangingPunct="1">
              <a:spcBef>
                <a:spcPct val="0"/>
              </a:spcBef>
              <a:buFont typeface="Wingdings" panose="05000000000000000000" pitchFamily="2" charset="2"/>
              <a:buChar char="§"/>
            </a:pPr>
            <a:r>
              <a:rPr lang="en-US" altLang="en-US" dirty="0" smtClean="0"/>
              <a:t>Understand the requirements for business research</a:t>
            </a:r>
          </a:p>
          <a:p>
            <a:pPr marL="187725" indent="-187725" eaLnBrk="1" hangingPunct="1">
              <a:spcBef>
                <a:spcPct val="0"/>
              </a:spcBef>
              <a:buFont typeface="Wingdings" panose="05000000000000000000" pitchFamily="2" charset="2"/>
              <a:buChar char="§"/>
            </a:pPr>
            <a:r>
              <a:rPr lang="en-US" altLang="en-US" dirty="0" smtClean="0"/>
              <a:t>Know the basics of using the APA academic writing style</a:t>
            </a:r>
          </a:p>
          <a:p>
            <a:pPr marL="187725" indent="-187725" eaLnBrk="1" hangingPunct="1">
              <a:spcBef>
                <a:spcPct val="0"/>
              </a:spcBef>
              <a:buFont typeface="Wingdings" panose="05000000000000000000" pitchFamily="2" charset="2"/>
              <a:buChar char="§"/>
            </a:pPr>
            <a:r>
              <a:rPr lang="en-US" altLang="en-US" dirty="0" smtClean="0"/>
              <a:t>And finally, be able to develop a simple research model</a:t>
            </a:r>
          </a:p>
        </p:txBody>
      </p:sp>
    </p:spTree>
    <p:extLst>
      <p:ext uri="{BB962C8B-B14F-4D97-AF65-F5344CB8AC3E}">
        <p14:creationId xmlns:p14="http://schemas.microsoft.com/office/powerpoint/2010/main" val="3435198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3DF23B-941B-4E04-965E-8E34D66EE943}" type="slidenum">
              <a:rPr lang="en-US" altLang="en-US" sz="1300"/>
              <a:pPr>
                <a:spcBef>
                  <a:spcPct val="0"/>
                </a:spcBef>
              </a:pPr>
              <a:t>3</a:t>
            </a:fld>
            <a:endParaRPr lang="en-US" altLang="en-US" sz="1300"/>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a:noFill/>
        </p:spPr>
        <p:txBody>
          <a:bodyPr/>
          <a:lstStyle/>
          <a:p>
            <a:pPr marL="187725" indent="-187725" eaLnBrk="1" hangingPunct="1">
              <a:spcBef>
                <a:spcPct val="0"/>
              </a:spcBef>
              <a:buFont typeface="Wingdings" panose="05000000000000000000" pitchFamily="2" charset="2"/>
              <a:buChar char="§"/>
            </a:pPr>
            <a:r>
              <a:rPr lang="en-US" altLang="en-US" dirty="0" smtClean="0"/>
              <a:t>Practitioners use the phrase “business research” to refer to conducting surveys.</a:t>
            </a:r>
          </a:p>
          <a:p>
            <a:pPr marL="187725" indent="-187725" eaLnBrk="1" hangingPunct="1">
              <a:spcBef>
                <a:spcPct val="0"/>
              </a:spcBef>
              <a:buFont typeface="Wingdings" panose="05000000000000000000" pitchFamily="2" charset="2"/>
              <a:buChar char="§"/>
            </a:pPr>
            <a:r>
              <a:rPr lang="en-US" altLang="en-US" dirty="0" smtClean="0"/>
              <a:t>From the academic viewpoint, business research:</a:t>
            </a:r>
          </a:p>
          <a:p>
            <a:pPr marL="645512" lvl="1" indent="-187725" eaLnBrk="1" hangingPunct="1">
              <a:spcBef>
                <a:spcPct val="0"/>
              </a:spcBef>
              <a:buFont typeface="Wingdings" panose="05000000000000000000" pitchFamily="2" charset="2"/>
              <a:buChar char="ü"/>
            </a:pPr>
            <a:r>
              <a:rPr lang="en-US" altLang="en-US" dirty="0" smtClean="0"/>
              <a:t>Requires the application of a systematic scientific approach</a:t>
            </a:r>
          </a:p>
          <a:p>
            <a:pPr marL="645512" lvl="1" indent="-187725" defTabSz="948507" eaLnBrk="1" hangingPunct="1">
              <a:spcBef>
                <a:spcPct val="0"/>
              </a:spcBef>
              <a:buFont typeface="Wingdings" panose="05000000000000000000" pitchFamily="2" charset="2"/>
              <a:buChar char="ü"/>
            </a:pPr>
            <a:r>
              <a:rPr lang="en-US" altLang="en-US" dirty="0" smtClean="0"/>
              <a:t>Is conducted in order to search for the truth about (and explain) business phenomena</a:t>
            </a:r>
          </a:p>
          <a:p>
            <a:pPr marL="645512" lvl="1" indent="-187725" eaLnBrk="1" hangingPunct="1">
              <a:spcBef>
                <a:spcPct val="0"/>
              </a:spcBef>
              <a:buFont typeface="Wingdings" panose="05000000000000000000" pitchFamily="2" charset="2"/>
              <a:buChar char="ü"/>
            </a:pPr>
            <a:r>
              <a:rPr lang="en-US" altLang="en-US" dirty="0" smtClean="0"/>
              <a:t>Business phenomena are business problems like the increase or the decrease of productivity, profit, loss, etc.</a:t>
            </a:r>
          </a:p>
          <a:p>
            <a:pPr marL="645512" lvl="1" indent="-187725" eaLnBrk="1" hangingPunct="1">
              <a:spcBef>
                <a:spcPct val="0"/>
              </a:spcBef>
              <a:buFont typeface="Wingdings" panose="05000000000000000000" pitchFamily="2" charset="2"/>
              <a:buChar char="ü"/>
            </a:pPr>
            <a:endParaRPr lang="en-US" altLang="en-US" dirty="0" smtClean="0"/>
          </a:p>
          <a:p>
            <a:pPr marL="187725" indent="-187725" eaLnBrk="1" hangingPunct="1">
              <a:spcBef>
                <a:spcPct val="0"/>
              </a:spcBef>
              <a:buFont typeface="Wingdings" panose="05000000000000000000" pitchFamily="2" charset="2"/>
              <a:buChar char="§"/>
            </a:pPr>
            <a:r>
              <a:rPr lang="en-US" altLang="en-US" dirty="0" smtClean="0"/>
              <a:t>Typically, the process of conducting business research involves:</a:t>
            </a:r>
          </a:p>
          <a:p>
            <a:pPr marL="645512" lvl="1" indent="-187725" eaLnBrk="1" hangingPunct="1">
              <a:spcBef>
                <a:spcPct val="0"/>
              </a:spcBef>
              <a:buFont typeface="Wingdings" panose="05000000000000000000" pitchFamily="2" charset="2"/>
              <a:buChar char="ü"/>
            </a:pPr>
            <a:r>
              <a:rPr lang="en-US" altLang="en-US" dirty="0" smtClean="0"/>
              <a:t>Using well established theories and developing theoretical frameworks</a:t>
            </a:r>
          </a:p>
          <a:p>
            <a:pPr marL="645512" lvl="1" indent="-187725" eaLnBrk="1" hangingPunct="1">
              <a:spcBef>
                <a:spcPct val="0"/>
              </a:spcBef>
              <a:buFont typeface="Wingdings" panose="05000000000000000000" pitchFamily="2" charset="2"/>
              <a:buChar char="ü"/>
            </a:pPr>
            <a:r>
              <a:rPr lang="en-US" altLang="en-US" dirty="0" smtClean="0"/>
              <a:t>Defining the business phenomena and problems at hand</a:t>
            </a:r>
          </a:p>
          <a:p>
            <a:pPr marL="645512" lvl="1" indent="-187725" eaLnBrk="1" hangingPunct="1">
              <a:spcBef>
                <a:spcPct val="0"/>
              </a:spcBef>
              <a:buFont typeface="Wingdings" panose="05000000000000000000" pitchFamily="2" charset="2"/>
              <a:buChar char="ü"/>
            </a:pPr>
            <a:r>
              <a:rPr lang="en-US" altLang="en-US" dirty="0" smtClean="0"/>
              <a:t>Collecting and analyzing data regarding the business phenomena</a:t>
            </a:r>
          </a:p>
          <a:p>
            <a:pPr marL="645512" lvl="1" indent="-187725" eaLnBrk="1" hangingPunct="1">
              <a:spcBef>
                <a:spcPct val="0"/>
              </a:spcBef>
              <a:buFont typeface="Wingdings" panose="05000000000000000000" pitchFamily="2" charset="2"/>
              <a:buChar char="ü"/>
            </a:pPr>
            <a:r>
              <a:rPr lang="en-US" altLang="en-US" dirty="0" smtClean="0"/>
              <a:t>Finding answers and explaining the problems</a:t>
            </a:r>
          </a:p>
          <a:p>
            <a:pPr marL="645512" lvl="1" indent="-187725" eaLnBrk="1" hangingPunct="1">
              <a:spcBef>
                <a:spcPct val="0"/>
              </a:spcBef>
              <a:buFont typeface="Wingdings" panose="05000000000000000000" pitchFamily="2" charset="2"/>
              <a:buChar char="ü"/>
            </a:pPr>
            <a:r>
              <a:rPr lang="en-US" altLang="en-US" dirty="0" smtClean="0"/>
              <a:t>Communicating/publishing the research</a:t>
            </a:r>
          </a:p>
          <a:p>
            <a:pPr marL="187725" indent="-187725" eaLnBrk="1" hangingPunct="1">
              <a:spcBef>
                <a:spcPct val="0"/>
              </a:spcBef>
              <a:buFont typeface="Wingdings" panose="05000000000000000000" pitchFamily="2" charset="2"/>
              <a:buChar char="§"/>
            </a:pPr>
            <a:r>
              <a:rPr lang="en-US" altLang="en-US" dirty="0" smtClean="0"/>
              <a:t>Because theories and theoretical frameworks are at the center of business research, next we’ll see what is meant by Theory</a:t>
            </a:r>
          </a:p>
        </p:txBody>
      </p:sp>
    </p:spTree>
    <p:extLst>
      <p:ext uri="{BB962C8B-B14F-4D97-AF65-F5344CB8AC3E}">
        <p14:creationId xmlns:p14="http://schemas.microsoft.com/office/powerpoint/2010/main" val="4110499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FBB5A5-EA39-47BA-824C-9C5FE1AC88AF}" type="slidenum">
              <a:rPr lang="en-US" altLang="en-US" sz="1300"/>
              <a:pPr>
                <a:spcBef>
                  <a:spcPct val="0"/>
                </a:spcBef>
              </a:pPr>
              <a:t>4</a:t>
            </a:fld>
            <a:endParaRPr lang="en-US" altLang="en-US" sz="1300"/>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a:noFill/>
        </p:spPr>
        <p:txBody>
          <a:bodyPr/>
          <a:lstStyle/>
          <a:p>
            <a:pPr marL="187725" indent="-187725" eaLnBrk="1" hangingPunct="1">
              <a:spcBef>
                <a:spcPct val="0"/>
              </a:spcBef>
              <a:buFont typeface="Wingdings" panose="05000000000000000000" pitchFamily="2" charset="2"/>
              <a:buChar char="§"/>
            </a:pPr>
            <a:r>
              <a:rPr lang="en-US" altLang="en-US" dirty="0" smtClean="0"/>
              <a:t>The graphical illustration shown on this slide can be called a theoretical framework which is a representation of a theory</a:t>
            </a:r>
          </a:p>
          <a:p>
            <a:pPr marL="187725" indent="-187725" eaLnBrk="1" hangingPunct="1">
              <a:spcBef>
                <a:spcPct val="0"/>
              </a:spcBef>
              <a:buFont typeface="Wingdings" panose="05000000000000000000" pitchFamily="2" charset="2"/>
              <a:buChar char="§"/>
            </a:pPr>
            <a:r>
              <a:rPr lang="en-US" altLang="en-US" dirty="0" smtClean="0"/>
              <a:t>It shows how key concepts (i.e. job satisfaction, salary, job freedom) found in businesses can be interrelated</a:t>
            </a:r>
          </a:p>
          <a:p>
            <a:pPr marL="187725" indent="-187725" eaLnBrk="1" hangingPunct="1">
              <a:spcBef>
                <a:spcPct val="0"/>
              </a:spcBef>
              <a:buFont typeface="Wingdings" panose="05000000000000000000" pitchFamily="2" charset="2"/>
              <a:buChar char="§"/>
            </a:pPr>
            <a:r>
              <a:rPr lang="en-US" altLang="en-US" dirty="0" smtClean="0"/>
              <a:t>How this theoretical framework came about? Let’s imagine that a survey has shown that 60% of workers earning low salary with high job freedom are very satisfied with their job. Based, on that survey, we can put up a theory saying that Salary has a direct impact on people’s job satisfaction. But the extent of that impact depends on the degree of freedom people have at work.</a:t>
            </a:r>
          </a:p>
          <a:p>
            <a:pPr marL="187725" indent="-187725" eaLnBrk="1" hangingPunct="1">
              <a:spcBef>
                <a:spcPct val="0"/>
              </a:spcBef>
              <a:buFont typeface="Wingdings" panose="05000000000000000000" pitchFamily="2" charset="2"/>
              <a:buChar char="§"/>
            </a:pPr>
            <a:r>
              <a:rPr lang="en-US" altLang="en-US" dirty="0" smtClean="0"/>
              <a:t>From this theoretical framework, we can say that a theory is a group of assumptions or propositions that try to provide a rational explanation of possible relationships between concepts.</a:t>
            </a:r>
          </a:p>
          <a:p>
            <a:pPr marL="187725" indent="-187725" eaLnBrk="1" hangingPunct="1">
              <a:spcBef>
                <a:spcPct val="0"/>
              </a:spcBef>
              <a:buFont typeface="Wingdings" panose="05000000000000000000" pitchFamily="2" charset="2"/>
              <a:buChar char="§"/>
            </a:pPr>
            <a:r>
              <a:rPr lang="en-US" altLang="en-US" dirty="0" smtClean="0"/>
              <a:t>Theories are formulated and tested in order to challenge and extend our knowledge</a:t>
            </a:r>
          </a:p>
          <a:p>
            <a:pPr marL="187725" indent="-187725" eaLnBrk="1" hangingPunct="1">
              <a:spcBef>
                <a:spcPct val="0"/>
              </a:spcBef>
            </a:pPr>
            <a:endParaRPr lang="en-US" altLang="en-US" dirty="0" smtClean="0"/>
          </a:p>
          <a:p>
            <a:pPr marL="187725" indent="-187725" eaLnBrk="1" hangingPunct="1">
              <a:spcBef>
                <a:spcPct val="0"/>
              </a:spcBef>
            </a:pPr>
            <a:endParaRPr lang="en-US" altLang="en-US" dirty="0" smtClean="0"/>
          </a:p>
        </p:txBody>
      </p:sp>
    </p:spTree>
    <p:extLst>
      <p:ext uri="{BB962C8B-B14F-4D97-AF65-F5344CB8AC3E}">
        <p14:creationId xmlns:p14="http://schemas.microsoft.com/office/powerpoint/2010/main" val="26002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C03D97-0FF7-47F8-88EA-14A196CFDE08}" type="slidenum">
              <a:rPr lang="en-US" altLang="en-US" sz="1300"/>
              <a:pPr>
                <a:spcBef>
                  <a:spcPct val="0"/>
                </a:spcBef>
              </a:pPr>
              <a:t>5</a:t>
            </a:fld>
            <a:endParaRPr lang="en-US" altLang="en-US" sz="1300"/>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a:noFill/>
        </p:spPr>
        <p:txBody>
          <a:bodyPr/>
          <a:lstStyle/>
          <a:p>
            <a:pPr marL="187725" indent="-187725" defTabSz="948507" eaLnBrk="1" hangingPunct="1">
              <a:spcBef>
                <a:spcPct val="0"/>
              </a:spcBef>
              <a:buFont typeface="Wingdings" panose="05000000000000000000" pitchFamily="2" charset="2"/>
              <a:buChar char="§"/>
            </a:pPr>
            <a:r>
              <a:rPr lang="en-US" altLang="en-US" dirty="0" smtClean="0"/>
              <a:t>The graphical illustration on this slide shows the theoretical framework we just</a:t>
            </a:r>
            <a:r>
              <a:rPr lang="en-US" altLang="en-US" baseline="0" dirty="0" smtClean="0"/>
              <a:t> saw.</a:t>
            </a:r>
          </a:p>
          <a:p>
            <a:pPr marL="187725" indent="-187725" defTabSz="948507" eaLnBrk="1" hangingPunct="1">
              <a:spcBef>
                <a:spcPct val="0"/>
              </a:spcBef>
              <a:buFont typeface="Wingdings" panose="05000000000000000000" pitchFamily="2" charset="2"/>
              <a:buChar char="§"/>
            </a:pPr>
            <a:r>
              <a:rPr lang="en-US" altLang="en-US" baseline="0" dirty="0" smtClean="0"/>
              <a:t>It includes 2 hypotheses labeled H1 and H2</a:t>
            </a:r>
          </a:p>
          <a:p>
            <a:pPr marL="187725" indent="-187725" defTabSz="948507" eaLnBrk="1" hangingPunct="1">
              <a:spcBef>
                <a:spcPct val="0"/>
              </a:spcBef>
              <a:buFont typeface="Wingdings" panose="05000000000000000000" pitchFamily="2" charset="2"/>
              <a:buChar char="§"/>
            </a:pPr>
            <a:r>
              <a:rPr lang="en-US" altLang="en-US" baseline="0" dirty="0" smtClean="0"/>
              <a:t>H1 predicts a relationship between Salary and Job Satisfaction</a:t>
            </a:r>
          </a:p>
          <a:p>
            <a:pPr marL="187725" indent="-187725" defTabSz="948507" eaLnBrk="1" hangingPunct="1">
              <a:spcBef>
                <a:spcPct val="0"/>
              </a:spcBef>
              <a:buFont typeface="Wingdings" panose="05000000000000000000" pitchFamily="2" charset="2"/>
              <a:buChar char="§"/>
            </a:pPr>
            <a:r>
              <a:rPr lang="en-US" altLang="en-US" baseline="0" dirty="0" smtClean="0"/>
              <a:t>H2 predicts another type of relationship which is a moderating impact of Job Freedom on the first predicted relationship</a:t>
            </a:r>
          </a:p>
          <a:p>
            <a:pPr marL="187725" indent="-187725" defTabSz="948507" eaLnBrk="1" hangingPunct="1">
              <a:spcBef>
                <a:spcPct val="0"/>
              </a:spcBef>
              <a:buFont typeface="Wingdings" panose="05000000000000000000" pitchFamily="2" charset="2"/>
              <a:buChar char="§"/>
            </a:pPr>
            <a:r>
              <a:rPr lang="en-US" altLang="en-US" baseline="0" dirty="0" smtClean="0"/>
              <a:t>From what we just saw about this theoretical framework, we can say that a Hypothesis is nothing than a prediction about that may exist between two variables</a:t>
            </a:r>
          </a:p>
          <a:p>
            <a:pPr marL="187725" indent="-187725" defTabSz="948507" eaLnBrk="1" hangingPunct="1">
              <a:spcBef>
                <a:spcPct val="0"/>
              </a:spcBef>
              <a:buFont typeface="Wingdings" panose="05000000000000000000" pitchFamily="2" charset="2"/>
              <a:buChar char="§"/>
            </a:pPr>
            <a:r>
              <a:rPr lang="en-US" altLang="en-US" baseline="0" dirty="0" smtClean="0"/>
              <a:t>From what we learned about theories and what we just saw about hypotheses, we can say that Hypotheses are more specific than theories</a:t>
            </a:r>
          </a:p>
          <a:p>
            <a:pPr marL="187725" indent="-187725" defTabSz="948507" eaLnBrk="1" hangingPunct="1">
              <a:spcBef>
                <a:spcPct val="0"/>
              </a:spcBef>
              <a:buFont typeface="Wingdings" panose="05000000000000000000" pitchFamily="2" charset="2"/>
              <a:buChar char="§"/>
            </a:pPr>
            <a:r>
              <a:rPr lang="en-US" altLang="en-US" baseline="0" dirty="0" smtClean="0"/>
              <a:t>Hypotheses are created to be tested by collecting and analyzing data.</a:t>
            </a:r>
          </a:p>
          <a:p>
            <a:pPr marL="187725" indent="-187725" defTabSz="948507" eaLnBrk="1" hangingPunct="1">
              <a:spcBef>
                <a:spcPct val="0"/>
              </a:spcBef>
              <a:buFont typeface="Wingdings" panose="05000000000000000000" pitchFamily="2" charset="2"/>
              <a:buChar char="§"/>
            </a:pPr>
            <a:r>
              <a:rPr lang="en-US" altLang="en-US" baseline="0" dirty="0" smtClean="0"/>
              <a:t>If all the hypotheses included in a theoretical framework are confirmed by the data analysis, then the whole theory is supported or said to be “true”.</a:t>
            </a:r>
            <a:endParaRPr lang="en-US" altLang="en-US" dirty="0" smtClean="0"/>
          </a:p>
          <a:p>
            <a:pPr marL="187725" indent="-187725" defTabSz="948507" eaLnBrk="1" hangingPunct="1">
              <a:spcBef>
                <a:spcPct val="0"/>
              </a:spcBef>
              <a:buFont typeface="Wingdings" panose="05000000000000000000" pitchFamily="2" charset="2"/>
              <a:buChar char="§"/>
            </a:pPr>
            <a:r>
              <a:rPr lang="en-US" altLang="en-US" dirty="0" smtClean="0"/>
              <a:t>Here we used the term variable to refer to things like Job freedom and Job Satisfaction</a:t>
            </a:r>
          </a:p>
          <a:p>
            <a:pPr marL="187725" indent="-187725" eaLnBrk="1" hangingPunct="1">
              <a:spcBef>
                <a:spcPct val="0"/>
              </a:spcBef>
              <a:buFont typeface="Wingdings" panose="05000000000000000000" pitchFamily="2" charset="2"/>
              <a:buChar char="§"/>
            </a:pPr>
            <a:r>
              <a:rPr lang="en-US" altLang="en-US" dirty="0" smtClean="0"/>
              <a:t>Researchers also use another term to refer to things like Job freedom and Job Satisfaction.</a:t>
            </a:r>
          </a:p>
          <a:p>
            <a:pPr marL="187725" indent="-187725" eaLnBrk="1" hangingPunct="1">
              <a:spcBef>
                <a:spcPct val="0"/>
              </a:spcBef>
              <a:buFont typeface="Wingdings" panose="05000000000000000000" pitchFamily="2" charset="2"/>
              <a:buChar char="§"/>
            </a:pPr>
            <a:r>
              <a:rPr lang="en-US" altLang="en-US" dirty="0" smtClean="0"/>
              <a:t>That term is Concept or Construct</a:t>
            </a:r>
          </a:p>
          <a:p>
            <a:pPr marL="187725" indent="-187725" eaLnBrk="1" hangingPunct="1">
              <a:spcBef>
                <a:spcPct val="0"/>
              </a:spcBef>
              <a:buFont typeface="Wingdings" panose="05000000000000000000" pitchFamily="2" charset="2"/>
              <a:buChar char="§"/>
            </a:pPr>
            <a:r>
              <a:rPr lang="en-US" altLang="en-US" dirty="0" smtClean="0"/>
              <a:t>The next slide tries to explain the difference between Variable, Concept, and Construct</a:t>
            </a:r>
          </a:p>
        </p:txBody>
      </p:sp>
    </p:spTree>
    <p:extLst>
      <p:ext uri="{BB962C8B-B14F-4D97-AF65-F5344CB8AC3E}">
        <p14:creationId xmlns:p14="http://schemas.microsoft.com/office/powerpoint/2010/main" val="3048265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0B2E52-3DF3-47EB-BB32-2F57359F210C}" type="slidenum">
              <a:rPr lang="en-US" altLang="en-US" sz="1300"/>
              <a:pPr>
                <a:spcBef>
                  <a:spcPct val="0"/>
                </a:spcBef>
              </a:pPr>
              <a:t>6</a:t>
            </a:fld>
            <a:endParaRPr lang="en-US" altLang="en-US" sz="1300"/>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a:noFill/>
        </p:spPr>
        <p:txBody>
          <a:bodyPr/>
          <a:lstStyle/>
          <a:p>
            <a:pPr marL="177845" indent="-177845" eaLnBrk="1" hangingPunct="1">
              <a:spcBef>
                <a:spcPct val="0"/>
              </a:spcBef>
              <a:buFont typeface="Wingdings" panose="05000000000000000000" pitchFamily="2" charset="2"/>
              <a:buChar char="§"/>
            </a:pPr>
            <a:r>
              <a:rPr lang="en-US" altLang="en-US" dirty="0" smtClean="0"/>
              <a:t>A concept is what we “conceive”.</a:t>
            </a:r>
          </a:p>
          <a:p>
            <a:pPr marL="177845" indent="-177845" eaLnBrk="1" hangingPunct="1">
              <a:spcBef>
                <a:spcPct val="0"/>
              </a:spcBef>
              <a:buFont typeface="Wingdings" panose="05000000000000000000" pitchFamily="2" charset="2"/>
              <a:buChar char="§"/>
            </a:pPr>
            <a:r>
              <a:rPr lang="en-US" altLang="en-US" dirty="0" smtClean="0"/>
              <a:t>According to the Webster dictionary, the</a:t>
            </a:r>
            <a:r>
              <a:rPr lang="en-US" altLang="en-US" baseline="0" dirty="0" smtClean="0"/>
              <a:t> term Concept refers to what We as people “conceive” in our mind to help us identify, understand or explain tangible or intangible things we can see (like beauty), we can feel (like pain), or we can imagine.</a:t>
            </a:r>
          </a:p>
          <a:p>
            <a:pPr marL="177845" indent="-177845" eaLnBrk="1" hangingPunct="1">
              <a:spcBef>
                <a:spcPct val="0"/>
              </a:spcBef>
              <a:buFont typeface="Wingdings" panose="05000000000000000000" pitchFamily="2" charset="2"/>
              <a:buChar char="§"/>
            </a:pPr>
            <a:r>
              <a:rPr lang="en-US" altLang="en-US" dirty="0" smtClean="0"/>
              <a:t>On</a:t>
            </a:r>
            <a:r>
              <a:rPr lang="en-US" altLang="en-US" baseline="0" dirty="0" smtClean="0"/>
              <a:t> the other hand a construct is what we “construct”. It is usually based on our observations. But we cannot see those things we “construct in our mind. </a:t>
            </a:r>
          </a:p>
          <a:p>
            <a:pPr marL="177845" indent="-177845" eaLnBrk="1" hangingPunct="1">
              <a:spcBef>
                <a:spcPct val="0"/>
              </a:spcBef>
              <a:buFont typeface="Wingdings" panose="05000000000000000000" pitchFamily="2" charset="2"/>
              <a:buChar char="§"/>
            </a:pPr>
            <a:r>
              <a:rPr lang="en-US" altLang="en-US" baseline="0" dirty="0" smtClean="0"/>
              <a:t>An example of a construct would be Satisfaction. We created the term “satisfaction” to refer to what we see when people being joyful.</a:t>
            </a:r>
          </a:p>
          <a:p>
            <a:pPr marL="177845" indent="-177845" eaLnBrk="1" hangingPunct="1">
              <a:spcBef>
                <a:spcPct val="0"/>
              </a:spcBef>
              <a:buFont typeface="Wingdings" panose="05000000000000000000" pitchFamily="2" charset="2"/>
              <a:buChar char="§"/>
            </a:pPr>
            <a:r>
              <a:rPr lang="en-US" altLang="en-US" baseline="0" dirty="0" smtClean="0"/>
              <a:t>Another example of construct would be IQ or usefulness</a:t>
            </a:r>
          </a:p>
          <a:p>
            <a:pPr marL="177845" indent="-177845" eaLnBrk="1" hangingPunct="1">
              <a:spcBef>
                <a:spcPct val="0"/>
              </a:spcBef>
              <a:buFont typeface="Wingdings" panose="05000000000000000000" pitchFamily="2" charset="2"/>
              <a:buChar char="§"/>
            </a:pPr>
            <a:r>
              <a:rPr lang="en-US" altLang="en-US" baseline="0" dirty="0" smtClean="0"/>
              <a:t>Now, what is a Variable (also called a factor)? In reference to a construct, a variable is a statistical term we use to “measure” a construct (like Satisfaction) we created in our mind.</a:t>
            </a:r>
          </a:p>
          <a:p>
            <a:pPr marL="177845" indent="-177845" eaLnBrk="1" hangingPunct="1">
              <a:spcBef>
                <a:spcPct val="0"/>
              </a:spcBef>
              <a:buFont typeface="Wingdings" panose="05000000000000000000" pitchFamily="2" charset="2"/>
              <a:buChar char="§"/>
            </a:pPr>
            <a:r>
              <a:rPr lang="en-US" altLang="en-US" baseline="0" dirty="0" smtClean="0"/>
              <a:t>Variable mean something that vary. It means something that has values or levels that can change.</a:t>
            </a:r>
          </a:p>
          <a:p>
            <a:pPr marL="177845" indent="-177845" eaLnBrk="1" hangingPunct="1">
              <a:spcBef>
                <a:spcPct val="0"/>
              </a:spcBef>
              <a:buFont typeface="Wingdings" panose="05000000000000000000" pitchFamily="2" charset="2"/>
              <a:buChar char="§"/>
            </a:pPr>
            <a:r>
              <a:rPr lang="en-US" altLang="en-US" baseline="0" dirty="0" smtClean="0"/>
              <a:t>Example: IQ vary. They can be high or low. The construct of gender also varies. It can be Male, Female, etc.</a:t>
            </a:r>
          </a:p>
          <a:p>
            <a:pPr marL="177845" indent="-177845" eaLnBrk="1" hangingPunct="1">
              <a:spcBef>
                <a:spcPct val="0"/>
              </a:spcBef>
              <a:buFont typeface="Wingdings" panose="05000000000000000000" pitchFamily="2" charset="2"/>
              <a:buChar char="§"/>
            </a:pPr>
            <a:r>
              <a:rPr lang="en-US" altLang="en-US" baseline="0" dirty="0" smtClean="0"/>
              <a:t>Next, we will see that there are different types of variables used in academic research</a:t>
            </a:r>
          </a:p>
          <a:p>
            <a:pPr eaLnBrk="1" hangingPunct="1">
              <a:spcBef>
                <a:spcPct val="0"/>
              </a:spcBef>
              <a:buFont typeface="Wingdings" panose="05000000000000000000" pitchFamily="2" charset="2"/>
              <a:buNone/>
            </a:pPr>
            <a:endParaRPr lang="en-US" altLang="en-US" baseline="0" dirty="0" smtClean="0"/>
          </a:p>
        </p:txBody>
      </p:sp>
    </p:spTree>
    <p:extLst>
      <p:ext uri="{BB962C8B-B14F-4D97-AF65-F5344CB8AC3E}">
        <p14:creationId xmlns:p14="http://schemas.microsoft.com/office/powerpoint/2010/main" val="3324991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0E7C87-E94E-4935-80B3-7DDF4D9641D9}" type="slidenum">
              <a:rPr lang="en-US" altLang="en-US" sz="1300"/>
              <a:pPr>
                <a:spcBef>
                  <a:spcPct val="0"/>
                </a:spcBef>
              </a:pPr>
              <a:t>7</a:t>
            </a:fld>
            <a:endParaRPr lang="en-US" altLang="en-US" sz="1300"/>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a:noFill/>
        </p:spPr>
        <p:txBody>
          <a:bodyPr/>
          <a:lstStyle/>
          <a:p>
            <a:pPr marL="187725" indent="-187725" eaLnBrk="1" hangingPunct="1">
              <a:spcBef>
                <a:spcPct val="0"/>
              </a:spcBef>
              <a:buFont typeface="Wingdings" panose="05000000000000000000" pitchFamily="2" charset="2"/>
              <a:buChar char="§"/>
            </a:pPr>
            <a:r>
              <a:rPr lang="en-US" altLang="en-US" dirty="0" smtClean="0"/>
              <a:t>Let’s use the</a:t>
            </a:r>
            <a:r>
              <a:rPr lang="en-US" altLang="en-US" baseline="0" dirty="0" smtClean="0"/>
              <a:t> theoretical framework shown on this slide to distinguish between different types of variables.</a:t>
            </a:r>
          </a:p>
          <a:p>
            <a:pPr marL="187725" indent="-187725" eaLnBrk="1" hangingPunct="1">
              <a:spcBef>
                <a:spcPct val="0"/>
              </a:spcBef>
              <a:buFont typeface="Wingdings" panose="05000000000000000000" pitchFamily="2" charset="2"/>
              <a:buChar char="§"/>
            </a:pPr>
            <a:r>
              <a:rPr lang="en-US" altLang="en-US" baseline="0" dirty="0" smtClean="0"/>
              <a:t>The graphic shows an arrow going from a variable called Usefulness to a variable called Adoption of IT.</a:t>
            </a:r>
          </a:p>
          <a:p>
            <a:pPr marL="187725" indent="-187725" eaLnBrk="1" hangingPunct="1">
              <a:spcBef>
                <a:spcPct val="0"/>
              </a:spcBef>
              <a:buFont typeface="Wingdings" panose="05000000000000000000" pitchFamily="2" charset="2"/>
              <a:buChar char="§"/>
            </a:pPr>
            <a:r>
              <a:rPr lang="en-US" altLang="en-US" baseline="0" dirty="0" smtClean="0"/>
              <a:t>The direction of the arrow in this case indicates that the degree of Usefulness of an IT has a direct impact on the Adoption of that IT</a:t>
            </a:r>
          </a:p>
          <a:p>
            <a:pPr marL="187725" indent="-187725" eaLnBrk="1" hangingPunct="1">
              <a:spcBef>
                <a:spcPct val="0"/>
              </a:spcBef>
              <a:buFont typeface="Wingdings" panose="05000000000000000000" pitchFamily="2" charset="2"/>
              <a:buChar char="§"/>
            </a:pPr>
            <a:r>
              <a:rPr lang="en-US" altLang="en-US" baseline="0" dirty="0" smtClean="0"/>
              <a:t>The other arrow going from Ease-of-use to Adoption of IT indicates that Ease-of-use of an IT has a direct impact on the Adoption of that IT</a:t>
            </a:r>
          </a:p>
          <a:p>
            <a:pPr marL="187725" indent="-187725" eaLnBrk="1" hangingPunct="1">
              <a:spcBef>
                <a:spcPct val="0"/>
              </a:spcBef>
              <a:buFont typeface="Wingdings" panose="05000000000000000000" pitchFamily="2" charset="2"/>
              <a:buChar char="§"/>
            </a:pPr>
            <a:r>
              <a:rPr lang="en-US" altLang="en-US" baseline="0" dirty="0" smtClean="0"/>
              <a:t>Here, we will say that IT Adoption is our dependent variable because it depends on the other variables (usefulness and ease-of-use)</a:t>
            </a:r>
          </a:p>
          <a:p>
            <a:pPr marL="187725" indent="-187725" eaLnBrk="1" hangingPunct="1">
              <a:spcBef>
                <a:spcPct val="0"/>
              </a:spcBef>
              <a:buFont typeface="Wingdings" panose="05000000000000000000" pitchFamily="2" charset="2"/>
              <a:buChar char="§"/>
            </a:pPr>
            <a:r>
              <a:rPr lang="en-US" altLang="en-US" baseline="0" dirty="0" smtClean="0"/>
              <a:t>So, a Dependent Variable is the variable that depends on the other variables. It is the variable you are trying to explain or predict. In this case, we’re trying to explain IT Adoption by saying it depends on Usefulness and Ease-of-use</a:t>
            </a:r>
          </a:p>
          <a:p>
            <a:pPr marL="187725" indent="-187725" eaLnBrk="1" hangingPunct="1">
              <a:spcBef>
                <a:spcPct val="0"/>
              </a:spcBef>
              <a:buFont typeface="Wingdings" panose="05000000000000000000" pitchFamily="2" charset="2"/>
              <a:buChar char="§"/>
            </a:pPr>
            <a:r>
              <a:rPr lang="en-US" altLang="en-US" baseline="0" dirty="0" smtClean="0"/>
              <a:t>In our theoretical framework, Usefulness and Ease-of-use are our independent variables because they do not depend on the other variables</a:t>
            </a:r>
          </a:p>
          <a:p>
            <a:pPr marL="187725" indent="-187725" eaLnBrk="1" hangingPunct="1">
              <a:spcBef>
                <a:spcPct val="0"/>
              </a:spcBef>
              <a:buFont typeface="Wingdings" panose="05000000000000000000" pitchFamily="2" charset="2"/>
              <a:buChar char="§"/>
            </a:pPr>
            <a:r>
              <a:rPr lang="en-US" altLang="en-US" baseline="0" dirty="0" smtClean="0"/>
              <a:t>It’s also called the predictor because it’s the variable that you thing will explain and predict the dependent variable</a:t>
            </a:r>
          </a:p>
          <a:p>
            <a:pPr marL="187725" indent="-187725" eaLnBrk="1" hangingPunct="1">
              <a:spcBef>
                <a:spcPct val="0"/>
              </a:spcBef>
              <a:buFont typeface="Wingdings" panose="05000000000000000000" pitchFamily="2" charset="2"/>
              <a:buChar char="§"/>
            </a:pPr>
            <a:r>
              <a:rPr lang="en-US" altLang="en-US" baseline="0" dirty="0" smtClean="0"/>
              <a:t>Another category of variable is called Moderating Variable or Moderator.</a:t>
            </a:r>
          </a:p>
          <a:p>
            <a:pPr marL="187725" indent="-187725" eaLnBrk="1" hangingPunct="1">
              <a:spcBef>
                <a:spcPct val="0"/>
              </a:spcBef>
              <a:buFont typeface="Wingdings" panose="05000000000000000000" pitchFamily="2" charset="2"/>
              <a:buChar char="§"/>
            </a:pPr>
            <a:r>
              <a:rPr lang="en-US" altLang="en-US" baseline="0" dirty="0" smtClean="0"/>
              <a:t>In academic research a Moderator is a variable that moderates the relationship between two other variables.</a:t>
            </a:r>
          </a:p>
          <a:p>
            <a:pPr marL="187725" indent="-187725" eaLnBrk="1" hangingPunct="1">
              <a:spcBef>
                <a:spcPct val="0"/>
              </a:spcBef>
              <a:buFont typeface="Wingdings" panose="05000000000000000000" pitchFamily="2" charset="2"/>
              <a:buChar char="§"/>
            </a:pPr>
            <a:r>
              <a:rPr lang="en-US" altLang="en-US" baseline="0" dirty="0" smtClean="0"/>
              <a:t>In the graphic illustration, Culture is considered a Moderator. In this case, we predict that in general, Usefulness is going to have an impact on IT Adoption. But by having Culture as a moderating variable, we as predicting that the impact of Usefulness on IT Adoption will be moderated by people’s culture. For example in the American culture the impact of Usefulness on IT Adoption may be significant but in the Chinese culture it may not be significant.</a:t>
            </a:r>
          </a:p>
          <a:p>
            <a:pPr marL="187725" indent="-187725" eaLnBrk="1" hangingPunct="1">
              <a:spcBef>
                <a:spcPct val="0"/>
              </a:spcBef>
              <a:buFont typeface="Wingdings" panose="05000000000000000000" pitchFamily="2" charset="2"/>
              <a:buChar char="§"/>
            </a:pPr>
            <a:r>
              <a:rPr lang="en-US" altLang="en-US" baseline="0" dirty="0" smtClean="0"/>
              <a:t>In order to test a research framework like the one shown in the illustration, we have to find a way to collect data about IT Usefulness, about IT Ease-of-use, about IT Adoption, and about Culture. In other words, we need to “measure” IT Usefulness, IT Ease-of-use, IT Adoption, and Culture.</a:t>
            </a:r>
          </a:p>
          <a:p>
            <a:pPr marL="187725" indent="-187725" eaLnBrk="1" hangingPunct="1">
              <a:spcBef>
                <a:spcPct val="0"/>
              </a:spcBef>
              <a:buFont typeface="Wingdings" panose="05000000000000000000" pitchFamily="2" charset="2"/>
              <a:buChar char="§"/>
            </a:pPr>
            <a:r>
              <a:rPr lang="en-US" altLang="en-US" baseline="0" dirty="0" smtClean="0"/>
              <a:t>Because it is very hard or even impossible to get a direct measure of these kind of variables, in business academic research, we use what we call indicators and dimensions.</a:t>
            </a:r>
          </a:p>
          <a:p>
            <a:pPr marL="187725" indent="-187725" eaLnBrk="1" hangingPunct="1">
              <a:spcBef>
                <a:spcPct val="0"/>
              </a:spcBef>
              <a:buFont typeface="Wingdings" panose="05000000000000000000" pitchFamily="2" charset="2"/>
              <a:buChar char="§"/>
            </a:pPr>
            <a:r>
              <a:rPr lang="en-US" altLang="en-US" baseline="0" dirty="0" smtClean="0"/>
              <a:t>That’s what we will see next.</a:t>
            </a:r>
            <a:endParaRPr lang="en-US" altLang="en-US" dirty="0" smtClean="0"/>
          </a:p>
        </p:txBody>
      </p:sp>
    </p:spTree>
    <p:extLst>
      <p:ext uri="{BB962C8B-B14F-4D97-AF65-F5344CB8AC3E}">
        <p14:creationId xmlns:p14="http://schemas.microsoft.com/office/powerpoint/2010/main" val="754013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64974">
              <a:spcBef>
                <a:spcPct val="30000"/>
              </a:spcBef>
              <a:defRPr sz="1200">
                <a:solidFill>
                  <a:schemeClr val="tx1"/>
                </a:solidFill>
                <a:latin typeface="Calibri" panose="020F0502020204030204" pitchFamily="34" charset="0"/>
              </a:defRPr>
            </a:lvl1pPr>
            <a:lvl2pPr marL="742668" indent="-284882" defTabSz="964974">
              <a:spcBef>
                <a:spcPct val="30000"/>
              </a:spcBef>
              <a:defRPr sz="1200">
                <a:solidFill>
                  <a:schemeClr val="tx1"/>
                </a:solidFill>
                <a:latin typeface="Calibri" panose="020F0502020204030204" pitchFamily="34" charset="0"/>
              </a:defRPr>
            </a:lvl2pPr>
            <a:lvl3pPr marL="1142819" indent="-227246" defTabSz="964974">
              <a:spcBef>
                <a:spcPct val="30000"/>
              </a:spcBef>
              <a:defRPr sz="1200">
                <a:solidFill>
                  <a:schemeClr val="tx1"/>
                </a:solidFill>
                <a:latin typeface="Calibri" panose="020F0502020204030204" pitchFamily="34" charset="0"/>
              </a:defRPr>
            </a:lvl3pPr>
            <a:lvl4pPr marL="1598960" indent="-227246" defTabSz="964974">
              <a:spcBef>
                <a:spcPct val="30000"/>
              </a:spcBef>
              <a:defRPr sz="1200">
                <a:solidFill>
                  <a:schemeClr val="tx1"/>
                </a:solidFill>
                <a:latin typeface="Calibri" panose="020F0502020204030204" pitchFamily="34" charset="0"/>
              </a:defRPr>
            </a:lvl4pPr>
            <a:lvl5pPr marL="2056746" indent="-227246" defTabSz="964974">
              <a:spcBef>
                <a:spcPct val="30000"/>
              </a:spcBef>
              <a:defRPr sz="1200">
                <a:solidFill>
                  <a:schemeClr val="tx1"/>
                </a:solidFill>
                <a:latin typeface="Calibri" panose="020F0502020204030204" pitchFamily="34" charset="0"/>
              </a:defRPr>
            </a:lvl5pPr>
            <a:lvl6pPr marL="2531000" indent="-227246" defTabSz="964974" eaLnBrk="0" fontAlgn="base" hangingPunct="0">
              <a:spcBef>
                <a:spcPct val="30000"/>
              </a:spcBef>
              <a:spcAft>
                <a:spcPct val="0"/>
              </a:spcAft>
              <a:defRPr sz="1200">
                <a:solidFill>
                  <a:schemeClr val="tx1"/>
                </a:solidFill>
                <a:latin typeface="Calibri" panose="020F0502020204030204" pitchFamily="34" charset="0"/>
              </a:defRPr>
            </a:lvl6pPr>
            <a:lvl7pPr marL="3005253" indent="-227246" defTabSz="964974" eaLnBrk="0" fontAlgn="base" hangingPunct="0">
              <a:spcBef>
                <a:spcPct val="30000"/>
              </a:spcBef>
              <a:spcAft>
                <a:spcPct val="0"/>
              </a:spcAft>
              <a:defRPr sz="1200">
                <a:solidFill>
                  <a:schemeClr val="tx1"/>
                </a:solidFill>
                <a:latin typeface="Calibri" panose="020F0502020204030204" pitchFamily="34" charset="0"/>
              </a:defRPr>
            </a:lvl7pPr>
            <a:lvl8pPr marL="3479507" indent="-227246" defTabSz="964974" eaLnBrk="0" fontAlgn="base" hangingPunct="0">
              <a:spcBef>
                <a:spcPct val="30000"/>
              </a:spcBef>
              <a:spcAft>
                <a:spcPct val="0"/>
              </a:spcAft>
              <a:defRPr sz="1200">
                <a:solidFill>
                  <a:schemeClr val="tx1"/>
                </a:solidFill>
                <a:latin typeface="Calibri" panose="020F0502020204030204" pitchFamily="34" charset="0"/>
              </a:defRPr>
            </a:lvl8pPr>
            <a:lvl9pPr marL="3953760" indent="-227246" defTabSz="96497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AB9C0-7CD2-46DB-B92B-C17AF1A0A62C}" type="slidenum">
              <a:rPr lang="en-US" altLang="en-US" sz="1300"/>
              <a:pPr>
                <a:spcBef>
                  <a:spcPct val="0"/>
                </a:spcBef>
              </a:pPr>
              <a:t>8</a:t>
            </a:fld>
            <a:endParaRPr lang="en-US" altLang="en-US" sz="130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a:noFill/>
        </p:spPr>
        <p:txBody>
          <a:bodyPr/>
          <a:lstStyle/>
          <a:p>
            <a:pPr marL="187725" indent="-187725" eaLnBrk="1" hangingPunct="1">
              <a:spcBef>
                <a:spcPct val="0"/>
              </a:spcBef>
              <a:buFont typeface="Wingdings" panose="05000000000000000000" pitchFamily="2" charset="2"/>
              <a:buChar char="§"/>
            </a:pPr>
            <a:r>
              <a:rPr lang="en-US" altLang="en-US" dirty="0" smtClean="0"/>
              <a:t>A construct like IT Usefulness or IT Ease-of-use</a:t>
            </a:r>
            <a:r>
              <a:rPr lang="en-US" altLang="en-US" baseline="0" dirty="0" smtClean="0"/>
              <a:t> is vague and abstract. It’s very hard to measure directly</a:t>
            </a:r>
          </a:p>
          <a:p>
            <a:pPr marL="187725" indent="-187725" eaLnBrk="1" hangingPunct="1">
              <a:spcBef>
                <a:spcPct val="0"/>
              </a:spcBef>
              <a:buFont typeface="Wingdings" panose="05000000000000000000" pitchFamily="2" charset="2"/>
              <a:buChar char="§"/>
            </a:pPr>
            <a:r>
              <a:rPr lang="en-US" altLang="en-US" baseline="0" dirty="0" smtClean="0"/>
              <a:t>That’s why academics use dimensions or indicators to get indirect measures of those kind of constructs</a:t>
            </a:r>
          </a:p>
          <a:p>
            <a:pPr marL="187725" indent="-187725" eaLnBrk="1" hangingPunct="1">
              <a:spcBef>
                <a:spcPct val="0"/>
              </a:spcBef>
              <a:buFont typeface="Wingdings" panose="05000000000000000000" pitchFamily="2" charset="2"/>
              <a:buChar char="§"/>
            </a:pPr>
            <a:r>
              <a:rPr lang="en-US" altLang="en-US" baseline="0" dirty="0" smtClean="0"/>
              <a:t>A dimension or an indicator represents different aspects of a construct</a:t>
            </a:r>
          </a:p>
          <a:p>
            <a:pPr marL="187725" indent="-187725" eaLnBrk="1" hangingPunct="1">
              <a:spcBef>
                <a:spcPct val="0"/>
              </a:spcBef>
              <a:buFont typeface="Wingdings" panose="05000000000000000000" pitchFamily="2" charset="2"/>
              <a:buChar char="§"/>
            </a:pPr>
            <a:r>
              <a:rPr lang="en-US" altLang="en-US" baseline="0" dirty="0" smtClean="0"/>
              <a:t>The table shown here has a list of indicators or dimensions of IT Usefulness and IT Ease-of-use.</a:t>
            </a:r>
          </a:p>
          <a:p>
            <a:pPr marL="187725" indent="-187725" eaLnBrk="1" hangingPunct="1">
              <a:spcBef>
                <a:spcPct val="0"/>
              </a:spcBef>
              <a:buFont typeface="Wingdings" panose="05000000000000000000" pitchFamily="2" charset="2"/>
              <a:buChar char="§"/>
            </a:pPr>
            <a:r>
              <a:rPr lang="en-US" altLang="en-US" baseline="0" dirty="0" smtClean="0"/>
              <a:t>For example, the ability for a technology to help a manager make decisions can be considered an indicator of that technology’s usefulness.</a:t>
            </a:r>
          </a:p>
          <a:p>
            <a:pPr marL="187725" indent="-187725" eaLnBrk="1" hangingPunct="1">
              <a:spcBef>
                <a:spcPct val="0"/>
              </a:spcBef>
              <a:buFont typeface="Wingdings" panose="05000000000000000000" pitchFamily="2" charset="2"/>
              <a:buChar char="§"/>
            </a:pPr>
            <a:r>
              <a:rPr lang="en-US" altLang="en-US" baseline="0" dirty="0" smtClean="0"/>
              <a:t>Also, the “quality of the information generated by an IT of an IS” may be considered an indicator of that technology’s usefulness.</a:t>
            </a:r>
          </a:p>
          <a:p>
            <a:pPr marL="187725" indent="-187725" eaLnBrk="1" hangingPunct="1">
              <a:spcBef>
                <a:spcPct val="0"/>
              </a:spcBef>
              <a:buFont typeface="Wingdings" panose="05000000000000000000" pitchFamily="2" charset="2"/>
              <a:buChar char="§"/>
            </a:pPr>
            <a:r>
              <a:rPr lang="en-US" altLang="en-US" baseline="0" dirty="0" smtClean="0"/>
              <a:t>For Ease-of-use, the “amount of training required to learn a technology” can be considered an indicator.</a:t>
            </a:r>
          </a:p>
          <a:p>
            <a:pPr marL="187725" indent="-187725" eaLnBrk="1" hangingPunct="1">
              <a:spcBef>
                <a:spcPct val="0"/>
              </a:spcBef>
              <a:buFont typeface="Wingdings" panose="05000000000000000000" pitchFamily="2" charset="2"/>
              <a:buChar char="§"/>
            </a:pPr>
            <a:r>
              <a:rPr lang="en-US" altLang="en-US" baseline="0" dirty="0" smtClean="0"/>
              <a:t>Once you use indicators to “measure” your variables, you can collect data and analyze the collected data to test you research framework.</a:t>
            </a:r>
          </a:p>
          <a:p>
            <a:pPr marL="187725" indent="-187725" eaLnBrk="1" hangingPunct="1">
              <a:spcBef>
                <a:spcPct val="0"/>
              </a:spcBef>
              <a:buFont typeface="Wingdings" panose="05000000000000000000" pitchFamily="2" charset="2"/>
              <a:buChar char="§"/>
            </a:pPr>
            <a:r>
              <a:rPr lang="en-US" altLang="en-US" baseline="0" dirty="0" smtClean="0"/>
              <a:t>The next step from there is to write your research article.</a:t>
            </a:r>
          </a:p>
          <a:p>
            <a:pPr marL="187725" indent="-187725" eaLnBrk="1" hangingPunct="1">
              <a:spcBef>
                <a:spcPct val="0"/>
              </a:spcBef>
              <a:buFont typeface="Wingdings" panose="05000000000000000000" pitchFamily="2" charset="2"/>
              <a:buChar char="§"/>
            </a:pPr>
            <a:r>
              <a:rPr lang="en-US" altLang="en-US" baseline="0" dirty="0" smtClean="0"/>
              <a:t>Next we are going to talk about academic research writing style. </a:t>
            </a:r>
          </a:p>
          <a:p>
            <a:pPr marL="187725" indent="-187725" eaLnBrk="1" hangingPunct="1">
              <a:spcBef>
                <a:spcPct val="0"/>
              </a:spcBef>
            </a:pPr>
            <a:endParaRPr lang="en-US" altLang="en-US" dirty="0" smtClean="0"/>
          </a:p>
        </p:txBody>
      </p:sp>
    </p:spTree>
    <p:extLst>
      <p:ext uri="{BB962C8B-B14F-4D97-AF65-F5344CB8AC3E}">
        <p14:creationId xmlns:p14="http://schemas.microsoft.com/office/powerpoint/2010/main" val="2332578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35" tIns="48317" rIns="96635" bIns="48317" anchor="b"/>
          <a:lstStyle>
            <a:lvl1pPr defTabSz="966788">
              <a:spcBef>
                <a:spcPct val="30000"/>
              </a:spcBef>
              <a:defRPr sz="1200">
                <a:solidFill>
                  <a:schemeClr val="tx1"/>
                </a:solidFill>
                <a:latin typeface="Calibri" panose="020F0502020204030204" pitchFamily="34" charset="0"/>
              </a:defRPr>
            </a:lvl1pPr>
            <a:lvl2pPr marL="742950" indent="-285750" defTabSz="966788">
              <a:spcBef>
                <a:spcPct val="30000"/>
              </a:spcBef>
              <a:defRPr sz="1200">
                <a:solidFill>
                  <a:schemeClr val="tx1"/>
                </a:solidFill>
                <a:latin typeface="Calibri" panose="020F0502020204030204" pitchFamily="34" charset="0"/>
              </a:defRPr>
            </a:lvl2pPr>
            <a:lvl3pPr marL="1143000" indent="-228600" defTabSz="966788">
              <a:spcBef>
                <a:spcPct val="30000"/>
              </a:spcBef>
              <a:defRPr sz="1200">
                <a:solidFill>
                  <a:schemeClr val="tx1"/>
                </a:solidFill>
                <a:latin typeface="Calibri" panose="020F0502020204030204" pitchFamily="34" charset="0"/>
              </a:defRPr>
            </a:lvl3pPr>
            <a:lvl4pPr marL="1600200" indent="-228600" defTabSz="966788">
              <a:spcBef>
                <a:spcPct val="30000"/>
              </a:spcBef>
              <a:defRPr sz="1200">
                <a:solidFill>
                  <a:schemeClr val="tx1"/>
                </a:solidFill>
                <a:latin typeface="Calibri" panose="020F0502020204030204" pitchFamily="34" charset="0"/>
              </a:defRPr>
            </a:lvl4pPr>
            <a:lvl5pPr marL="2057400" indent="-228600" defTabSz="966788">
              <a:spcBef>
                <a:spcPct val="30000"/>
              </a:spcBef>
              <a:defRPr sz="1200">
                <a:solidFill>
                  <a:schemeClr val="tx1"/>
                </a:solidFill>
                <a:latin typeface="Calibri" panose="020F0502020204030204" pitchFamily="34" charset="0"/>
              </a:defRPr>
            </a:lvl5pPr>
            <a:lvl6pPr marL="2514600" indent="-228600" defTabSz="96678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6678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6678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66788"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5D0FB31-E363-4B80-BDD1-2381D2518BF3}" type="slidenum">
              <a:rPr lang="en-US" altLang="en-US" sz="1300"/>
              <a:pPr algn="r" eaLnBrk="1" hangingPunct="1">
                <a:spcBef>
                  <a:spcPct val="0"/>
                </a:spcBef>
              </a:pPr>
              <a:t>9</a:t>
            </a:fld>
            <a:endParaRPr lang="en-US" altLang="en-US" sz="1300"/>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a:noFill/>
        </p:spPr>
        <p:txBody>
          <a:bodyPr/>
          <a:lstStyle/>
          <a:p>
            <a:pPr marL="177845" indent="-177845" eaLnBrk="1" hangingPunct="1">
              <a:spcBef>
                <a:spcPct val="0"/>
              </a:spcBef>
              <a:buFont typeface="Wingdings" panose="05000000000000000000" pitchFamily="2" charset="2"/>
              <a:buChar char="§"/>
            </a:pPr>
            <a:r>
              <a:rPr lang="en-US" altLang="en-US" dirty="0" smtClean="0"/>
              <a:t>There many</a:t>
            </a:r>
            <a:r>
              <a:rPr lang="en-US" altLang="en-US" baseline="0" dirty="0" smtClean="0"/>
              <a:t> academic research writing styles.</a:t>
            </a:r>
          </a:p>
          <a:p>
            <a:pPr marL="177845" indent="-177845" eaLnBrk="1" hangingPunct="1">
              <a:spcBef>
                <a:spcPct val="0"/>
              </a:spcBef>
              <a:buFont typeface="Wingdings" panose="05000000000000000000" pitchFamily="2" charset="2"/>
              <a:buChar char="§"/>
            </a:pPr>
            <a:r>
              <a:rPr lang="en-US" altLang="en-US" baseline="0" dirty="0" smtClean="0"/>
              <a:t>The American Psychological Association or APA style is one of the many academic research styles that can be used to write a research article.</a:t>
            </a:r>
          </a:p>
          <a:p>
            <a:pPr marL="177845" indent="-177845" eaLnBrk="1" hangingPunct="1">
              <a:spcBef>
                <a:spcPct val="0"/>
              </a:spcBef>
              <a:buFont typeface="Wingdings" panose="05000000000000000000" pitchFamily="2" charset="2"/>
              <a:buChar char="§"/>
            </a:pPr>
            <a:r>
              <a:rPr lang="en-US" altLang="en-US" baseline="0" dirty="0" smtClean="0"/>
              <a:t>It defines the rules and conventions that you need to follow when writing your article in order to document your sources</a:t>
            </a:r>
          </a:p>
          <a:p>
            <a:pPr marL="177845" indent="-177845" eaLnBrk="1" hangingPunct="1">
              <a:spcBef>
                <a:spcPct val="0"/>
              </a:spcBef>
              <a:buFont typeface="Wingdings" panose="05000000000000000000" pitchFamily="2" charset="2"/>
              <a:buChar char="§"/>
            </a:pPr>
            <a:r>
              <a:rPr lang="en-US" altLang="en-US" baseline="0" dirty="0" smtClean="0"/>
              <a:t>The APA referencing style (like all the many other styles) is used to cite your sources in the text (or in the body) of your article.</a:t>
            </a:r>
          </a:p>
          <a:p>
            <a:pPr marL="177845" indent="-177845" eaLnBrk="1" hangingPunct="1">
              <a:spcBef>
                <a:spcPct val="0"/>
              </a:spcBef>
              <a:buFont typeface="Wingdings" panose="05000000000000000000" pitchFamily="2" charset="2"/>
              <a:buChar char="§"/>
            </a:pPr>
            <a:r>
              <a:rPr lang="en-US" altLang="en-US" baseline="0" dirty="0" smtClean="0"/>
              <a:t>The APA style is also used for documenting the list of sources at the end of the article you are writing</a:t>
            </a:r>
          </a:p>
          <a:p>
            <a:pPr marL="177845" indent="-177845" eaLnBrk="1" hangingPunct="1">
              <a:spcBef>
                <a:spcPct val="0"/>
              </a:spcBef>
              <a:buFont typeface="Wingdings" panose="05000000000000000000" pitchFamily="2" charset="2"/>
              <a:buChar char="§"/>
            </a:pPr>
            <a:r>
              <a:rPr lang="en-US" altLang="en-US" baseline="0" dirty="0" smtClean="0"/>
              <a:t>These links can take you addition reading material to better learn about the APA style.</a:t>
            </a:r>
          </a:p>
          <a:p>
            <a:pPr marL="177845" indent="-177845" eaLnBrk="1" hangingPunct="1">
              <a:spcBef>
                <a:spcPct val="0"/>
              </a:spcBef>
              <a:buFont typeface="Wingdings" panose="05000000000000000000" pitchFamily="2" charset="2"/>
              <a:buChar char="§"/>
            </a:pPr>
            <a:r>
              <a:rPr lang="en-US" altLang="en-US" baseline="0" dirty="0" smtClean="0"/>
              <a:t>Here, on the next slide I am going to give you a brief summary.</a:t>
            </a:r>
            <a:endParaRPr lang="en-US" altLang="en-US" dirty="0" smtClean="0"/>
          </a:p>
        </p:txBody>
      </p:sp>
    </p:spTree>
    <p:extLst>
      <p:ext uri="{BB962C8B-B14F-4D97-AF65-F5344CB8AC3E}">
        <p14:creationId xmlns:p14="http://schemas.microsoft.com/office/powerpoint/2010/main" val="2403924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a:xfrm>
            <a:off x="7543800" y="6400800"/>
            <a:ext cx="1143000" cy="320675"/>
          </a:xfrm>
        </p:spPr>
        <p:txBody>
          <a:bodyPr/>
          <a:lstStyle>
            <a:lvl1pPr>
              <a:defRPr sz="2000"/>
            </a:lvl1pPr>
          </a:lstStyle>
          <a:p>
            <a:pPr>
              <a:defRPr/>
            </a:pPr>
            <a:fld id="{4D3C6D59-680A-49CE-BBB7-7A14A00F99BE}" type="slidenum">
              <a:rPr lang="en-US" altLang="en-US"/>
              <a:pPr>
                <a:defRPr/>
              </a:pPr>
              <a:t>‹#›</a:t>
            </a:fld>
            <a:endParaRPr lang="en-US" altLang="en-US"/>
          </a:p>
        </p:txBody>
      </p:sp>
    </p:spTree>
    <p:extLst>
      <p:ext uri="{BB962C8B-B14F-4D97-AF65-F5344CB8AC3E}">
        <p14:creationId xmlns:p14="http://schemas.microsoft.com/office/powerpoint/2010/main" val="29678461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9919E5-8453-42D7-A34C-5DC0E64DDD08}" type="slidenum">
              <a:rPr lang="en-US" altLang="en-US"/>
              <a:pPr>
                <a:defRPr/>
              </a:pPr>
              <a:t>‹#›</a:t>
            </a:fld>
            <a:endParaRPr lang="en-US" altLang="en-US"/>
          </a:p>
        </p:txBody>
      </p:sp>
    </p:spTree>
    <p:extLst>
      <p:ext uri="{BB962C8B-B14F-4D97-AF65-F5344CB8AC3E}">
        <p14:creationId xmlns:p14="http://schemas.microsoft.com/office/powerpoint/2010/main" val="243733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A466AF-15E7-4392-A3C3-63C9526DC586}" type="slidenum">
              <a:rPr lang="en-US" altLang="en-US"/>
              <a:pPr>
                <a:defRPr/>
              </a:pPr>
              <a:t>‹#›</a:t>
            </a:fld>
            <a:endParaRPr lang="en-US" altLang="en-US"/>
          </a:p>
        </p:txBody>
      </p:sp>
    </p:spTree>
    <p:extLst>
      <p:ext uri="{BB962C8B-B14F-4D97-AF65-F5344CB8AC3E}">
        <p14:creationId xmlns:p14="http://schemas.microsoft.com/office/powerpoint/2010/main" val="160861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q"/>
              <a:defRPr/>
            </a:lvl1pPr>
            <a:lvl2pPr>
              <a:buFont typeface="Wingdings" pitchFamily="2" charset="2"/>
              <a:buChar char="§"/>
              <a:defRPr/>
            </a:lvl2pPr>
            <a:lvl3pPr>
              <a:buFont typeface="Calibri"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410187D7-0FC1-451C-8DB7-351FCBEFD658}" type="slidenum">
              <a:rPr lang="en-US" altLang="en-US"/>
              <a:pPr>
                <a:defRPr/>
              </a:pPr>
              <a:t>‹#›</a:t>
            </a:fld>
            <a:endParaRPr lang="en-US" altLang="en-US"/>
          </a:p>
        </p:txBody>
      </p:sp>
    </p:spTree>
    <p:extLst>
      <p:ext uri="{BB962C8B-B14F-4D97-AF65-F5344CB8AC3E}">
        <p14:creationId xmlns:p14="http://schemas.microsoft.com/office/powerpoint/2010/main" val="50815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F5BDC9-76D0-4985-8C95-E404C676B7DF}" type="slidenum">
              <a:rPr lang="en-US" altLang="en-US"/>
              <a:pPr>
                <a:defRPr/>
              </a:pPr>
              <a:t>‹#›</a:t>
            </a:fld>
            <a:endParaRPr lang="en-US" altLang="en-US"/>
          </a:p>
        </p:txBody>
      </p:sp>
    </p:spTree>
    <p:extLst>
      <p:ext uri="{BB962C8B-B14F-4D97-AF65-F5344CB8AC3E}">
        <p14:creationId xmlns:p14="http://schemas.microsoft.com/office/powerpoint/2010/main" val="15495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DAC6F8-2BF5-4C78-B8C1-0CDAACFC6BF1}" type="slidenum">
              <a:rPr lang="en-US" altLang="en-US"/>
              <a:pPr>
                <a:defRPr/>
              </a:pPr>
              <a:t>‹#›</a:t>
            </a:fld>
            <a:endParaRPr lang="en-US" altLang="en-US"/>
          </a:p>
        </p:txBody>
      </p:sp>
    </p:spTree>
    <p:extLst>
      <p:ext uri="{BB962C8B-B14F-4D97-AF65-F5344CB8AC3E}">
        <p14:creationId xmlns:p14="http://schemas.microsoft.com/office/powerpoint/2010/main" val="298140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B3CF801-5E10-45BE-B092-210433212C89}" type="slidenum">
              <a:rPr lang="en-US" altLang="en-US"/>
              <a:pPr>
                <a:defRPr/>
              </a:pPr>
              <a:t>‹#›</a:t>
            </a:fld>
            <a:endParaRPr lang="en-US" altLang="en-US"/>
          </a:p>
        </p:txBody>
      </p:sp>
    </p:spTree>
    <p:extLst>
      <p:ext uri="{BB962C8B-B14F-4D97-AF65-F5344CB8AC3E}">
        <p14:creationId xmlns:p14="http://schemas.microsoft.com/office/powerpoint/2010/main" val="115200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2E5BDB-1539-4B54-BBB1-524676222C48}" type="slidenum">
              <a:rPr lang="en-US" altLang="en-US"/>
              <a:pPr>
                <a:defRPr/>
              </a:pPr>
              <a:t>‹#›</a:t>
            </a:fld>
            <a:endParaRPr lang="en-US" altLang="en-US"/>
          </a:p>
        </p:txBody>
      </p:sp>
    </p:spTree>
    <p:extLst>
      <p:ext uri="{BB962C8B-B14F-4D97-AF65-F5344CB8AC3E}">
        <p14:creationId xmlns:p14="http://schemas.microsoft.com/office/powerpoint/2010/main" val="6237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FE83039-4615-4EC6-8ACA-1EB5232E2280}" type="slidenum">
              <a:rPr lang="en-US" altLang="en-US"/>
              <a:pPr>
                <a:defRPr/>
              </a:pPr>
              <a:t>‹#›</a:t>
            </a:fld>
            <a:endParaRPr lang="en-US" altLang="en-US"/>
          </a:p>
        </p:txBody>
      </p:sp>
    </p:spTree>
    <p:extLst>
      <p:ext uri="{BB962C8B-B14F-4D97-AF65-F5344CB8AC3E}">
        <p14:creationId xmlns:p14="http://schemas.microsoft.com/office/powerpoint/2010/main" val="64733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BDBB5A-D63F-4234-AB4C-0A51B2150B23}" type="slidenum">
              <a:rPr lang="en-US" altLang="en-US"/>
              <a:pPr>
                <a:defRPr/>
              </a:pPr>
              <a:t>‹#›</a:t>
            </a:fld>
            <a:endParaRPr lang="en-US" altLang="en-US"/>
          </a:p>
        </p:txBody>
      </p:sp>
    </p:spTree>
    <p:extLst>
      <p:ext uri="{BB962C8B-B14F-4D97-AF65-F5344CB8AC3E}">
        <p14:creationId xmlns:p14="http://schemas.microsoft.com/office/powerpoint/2010/main" val="244980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49873A-1014-4EF9-B623-019F8DBDEEFB}" type="slidenum">
              <a:rPr lang="en-US" altLang="en-US"/>
              <a:pPr>
                <a:defRPr/>
              </a:pPr>
              <a:t>‹#›</a:t>
            </a:fld>
            <a:endParaRPr lang="en-US" altLang="en-US"/>
          </a:p>
        </p:txBody>
      </p:sp>
    </p:spTree>
    <p:extLst>
      <p:ext uri="{BB962C8B-B14F-4D97-AF65-F5344CB8AC3E}">
        <p14:creationId xmlns:p14="http://schemas.microsoft.com/office/powerpoint/2010/main" val="107088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a:solidFill>
                  <a:srgbClr val="898989"/>
                </a:solidFill>
                <a:latin typeface="Calibri" panose="020F0502020204030204" pitchFamily="34" charset="0"/>
              </a:defRPr>
            </a:lvl1pPr>
          </a:lstStyle>
          <a:p>
            <a:pPr>
              <a:defRPr/>
            </a:pPr>
            <a:fld id="{368BCC2F-56B3-465E-BF97-933C93667E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wl.english.purdue.edu/owl/resource/560/0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blog.apastyle.org/apastyle/2010/11/how-to-cite-something-you-found-on-a-website-in-apa-style.html" TargetMode="External"/><Relationship Id="rId4" Type="http://schemas.openxmlformats.org/officeDocument/2006/relationships/hyperlink" Target="http://www.apastyle.org/manu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838200" y="1262197"/>
            <a:ext cx="7772400" cy="1317625"/>
          </a:xfrm>
        </p:spPr>
        <p:txBody>
          <a:bodyPr/>
          <a:lstStyle/>
          <a:p>
            <a:pPr eaLnBrk="1" hangingPunct="1"/>
            <a:r>
              <a:rPr lang="en-US" altLang="en-US" sz="5400" b="1" dirty="0" smtClean="0"/>
              <a:t>Basics of Academic Research in Business</a:t>
            </a:r>
          </a:p>
        </p:txBody>
      </p:sp>
      <p:sp>
        <p:nvSpPr>
          <p:cNvPr id="6147" name="Title 1"/>
          <p:cNvSpPr txBox="1">
            <a:spLocks/>
          </p:cNvSpPr>
          <p:nvPr/>
        </p:nvSpPr>
        <p:spPr bwMode="auto">
          <a:xfrm>
            <a:off x="3810000" y="3505200"/>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dirty="0"/>
              <a:t>Week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457200"/>
            <a:ext cx="8229600" cy="762000"/>
          </a:xfrm>
        </p:spPr>
        <p:txBody>
          <a:bodyPr/>
          <a:lstStyle/>
          <a:p>
            <a:pPr eaLnBrk="1" hangingPunct="1">
              <a:lnSpc>
                <a:spcPct val="75000"/>
              </a:lnSpc>
            </a:pPr>
            <a:r>
              <a:rPr lang="en-US" altLang="en-US" sz="4000" smtClean="0"/>
              <a:t>In-text APA source citation</a:t>
            </a:r>
          </a:p>
        </p:txBody>
      </p:sp>
      <p:sp>
        <p:nvSpPr>
          <p:cNvPr id="24579"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A214BB0C-B8CE-4126-94A7-D444B31114BD}" type="slidenum">
              <a:rPr lang="en-US" altLang="en-US" sz="2000">
                <a:solidFill>
                  <a:srgbClr val="898989"/>
                </a:solidFill>
              </a:rPr>
              <a:pPr algn="r" eaLnBrk="1" hangingPunct="1">
                <a:spcBef>
                  <a:spcPct val="0"/>
                </a:spcBef>
                <a:buFontTx/>
                <a:buNone/>
              </a:pPr>
              <a:t>10</a:t>
            </a:fld>
            <a:endParaRPr lang="en-US" altLang="en-US" sz="2000">
              <a:solidFill>
                <a:srgbClr val="898989"/>
              </a:solidFill>
            </a:endParaRPr>
          </a:p>
        </p:txBody>
      </p:sp>
      <p:pic>
        <p:nvPicPr>
          <p:cNvPr id="2458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798888"/>
            <a:ext cx="48768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3"/>
          <p:cNvSpPr>
            <a:spLocks noGrp="1" noChangeArrowheads="1"/>
          </p:cNvSpPr>
          <p:nvPr>
            <p:ph idx="1"/>
          </p:nvPr>
        </p:nvSpPr>
        <p:spPr>
          <a:xfrm>
            <a:off x="228600" y="1219200"/>
            <a:ext cx="8686800" cy="2743200"/>
          </a:xfrm>
        </p:spPr>
        <p:txBody>
          <a:bodyPr/>
          <a:lstStyle/>
          <a:p>
            <a:pPr marL="609600" indent="-609600" eaLnBrk="1" hangingPunct="1">
              <a:lnSpc>
                <a:spcPct val="90000"/>
              </a:lnSpc>
            </a:pPr>
            <a:r>
              <a:rPr lang="en-US" altLang="en-US" sz="2400" dirty="0" smtClean="0">
                <a:solidFill>
                  <a:srgbClr val="000000"/>
                </a:solidFill>
                <a:ea typeface="Times New Roman" panose="02020603050405020304" pitchFamily="18" charset="0"/>
                <a:cs typeface="Courier New" panose="02070309020205020404" pitchFamily="49" charset="0"/>
              </a:rPr>
              <a:t>Single author: author’s last name and year at appropriate point</a:t>
            </a:r>
          </a:p>
          <a:p>
            <a:pPr marL="1009650" lvl="1" indent="-365125" eaLnBrk="1" hangingPunct="1">
              <a:lnSpc>
                <a:spcPct val="90000"/>
              </a:lnSpc>
            </a:pPr>
            <a:r>
              <a:rPr lang="en-US" altLang="en-US" sz="2000" dirty="0" smtClean="0">
                <a:solidFill>
                  <a:srgbClr val="000000"/>
                </a:solidFill>
                <a:ea typeface="Times New Roman" panose="02020603050405020304" pitchFamily="18" charset="0"/>
                <a:cs typeface="Courier New" panose="02070309020205020404" pitchFamily="49" charset="0"/>
              </a:rPr>
              <a:t>Example 1: According to the technology acceptance model </a:t>
            </a:r>
            <a:r>
              <a:rPr lang="en-US" altLang="en-US" sz="2000" dirty="0" smtClean="0">
                <a:solidFill>
                  <a:srgbClr val="006600"/>
                </a:solidFill>
                <a:ea typeface="Times New Roman" panose="02020603050405020304" pitchFamily="18" charset="0"/>
                <a:cs typeface="Courier New" panose="02070309020205020404" pitchFamily="49" charset="0"/>
              </a:rPr>
              <a:t>(Davis, 1989)</a:t>
            </a:r>
          </a:p>
          <a:p>
            <a:pPr marL="1009650" lvl="1" indent="-365125" eaLnBrk="1" hangingPunct="1">
              <a:lnSpc>
                <a:spcPct val="90000"/>
              </a:lnSpc>
            </a:pPr>
            <a:r>
              <a:rPr lang="en-US" altLang="en-US" sz="2000" dirty="0" smtClean="0">
                <a:solidFill>
                  <a:srgbClr val="000000"/>
                </a:solidFill>
                <a:ea typeface="Times New Roman" panose="02020603050405020304" pitchFamily="18" charset="0"/>
                <a:cs typeface="Courier New" panose="02070309020205020404" pitchFamily="49" charset="0"/>
              </a:rPr>
              <a:t>Example 2: </a:t>
            </a:r>
            <a:r>
              <a:rPr lang="en-US" altLang="en-US" sz="2000" dirty="0" smtClean="0">
                <a:solidFill>
                  <a:srgbClr val="006600"/>
                </a:solidFill>
                <a:ea typeface="Times New Roman" panose="02020603050405020304" pitchFamily="18" charset="0"/>
                <a:cs typeface="Courier New" panose="02070309020205020404" pitchFamily="49" charset="0"/>
              </a:rPr>
              <a:t>Davis (1989) </a:t>
            </a:r>
            <a:r>
              <a:rPr lang="en-US" altLang="en-US" sz="2000" dirty="0" smtClean="0">
                <a:solidFill>
                  <a:srgbClr val="000000"/>
                </a:solidFill>
                <a:ea typeface="Times New Roman" panose="02020603050405020304" pitchFamily="18" charset="0"/>
                <a:cs typeface="Courier New" panose="02070309020205020404" pitchFamily="49" charset="0"/>
              </a:rPr>
              <a:t>argues that perception is the key factor …</a:t>
            </a:r>
            <a:endParaRPr lang="en-US" altLang="en-US" sz="1400" dirty="0" smtClean="0">
              <a:solidFill>
                <a:srgbClr val="000000"/>
              </a:solidFill>
              <a:ea typeface="Times New Roman" panose="02020603050405020304" pitchFamily="18" charset="0"/>
              <a:cs typeface="Courier New" panose="02070309020205020404" pitchFamily="49" charset="0"/>
            </a:endParaRPr>
          </a:p>
          <a:p>
            <a:pPr marL="609600" indent="-609600" eaLnBrk="1" hangingPunct="1">
              <a:lnSpc>
                <a:spcPct val="90000"/>
              </a:lnSpc>
            </a:pPr>
            <a:r>
              <a:rPr lang="en-US" altLang="en-US" sz="2400" dirty="0" smtClean="0">
                <a:solidFill>
                  <a:srgbClr val="000000"/>
                </a:solidFill>
                <a:ea typeface="Times New Roman" panose="02020603050405020304" pitchFamily="18" charset="0"/>
                <a:cs typeface="Courier New" panose="02070309020205020404" pitchFamily="49" charset="0"/>
              </a:rPr>
              <a:t>Multiple authors: authors’ last names and year</a:t>
            </a:r>
          </a:p>
          <a:p>
            <a:pPr marL="1009650" lvl="1" indent="-365125" eaLnBrk="1" hangingPunct="1">
              <a:lnSpc>
                <a:spcPct val="90000"/>
              </a:lnSpc>
            </a:pPr>
            <a:r>
              <a:rPr lang="en-US" altLang="en-US" sz="2000" dirty="0" smtClean="0">
                <a:solidFill>
                  <a:srgbClr val="000000"/>
                </a:solidFill>
                <a:ea typeface="Times New Roman" panose="02020603050405020304" pitchFamily="18" charset="0"/>
                <a:cs typeface="Courier New" panose="02070309020205020404" pitchFamily="49" charset="0"/>
              </a:rPr>
              <a:t>Example 3: As suggested by </a:t>
            </a:r>
            <a:r>
              <a:rPr lang="en-US" altLang="en-US" sz="2000" dirty="0" smtClean="0">
                <a:solidFill>
                  <a:srgbClr val="006600"/>
                </a:solidFill>
                <a:ea typeface="Times New Roman" panose="02020603050405020304" pitchFamily="18" charset="0"/>
                <a:cs typeface="Courier New" panose="02070309020205020404" pitchFamily="49" charset="0"/>
              </a:rPr>
              <a:t>Simon </a:t>
            </a:r>
            <a:r>
              <a:rPr lang="en-US" altLang="en-US" sz="2000" dirty="0" smtClean="0">
                <a:solidFill>
                  <a:srgbClr val="C00000"/>
                </a:solidFill>
                <a:ea typeface="Times New Roman" panose="02020603050405020304" pitchFamily="18" charset="0"/>
                <a:cs typeface="Courier New" panose="02070309020205020404" pitchFamily="49" charset="0"/>
              </a:rPr>
              <a:t>and</a:t>
            </a:r>
            <a:r>
              <a:rPr lang="en-US" altLang="en-US" sz="2000" dirty="0" smtClean="0">
                <a:solidFill>
                  <a:srgbClr val="006600"/>
                </a:solidFill>
                <a:ea typeface="Times New Roman" panose="02020603050405020304" pitchFamily="18" charset="0"/>
                <a:cs typeface="Courier New" panose="02070309020205020404" pitchFamily="49" charset="0"/>
              </a:rPr>
              <a:t> Welsh (1999)</a:t>
            </a:r>
            <a:r>
              <a:rPr lang="en-US" altLang="en-US" sz="2000" dirty="0" smtClean="0">
                <a:ea typeface="Times New Roman" panose="02020603050405020304" pitchFamily="18" charset="0"/>
                <a:cs typeface="Courier New" panose="02070309020205020404" pitchFamily="49" charset="0"/>
              </a:rPr>
              <a:t>, gathering …</a:t>
            </a:r>
          </a:p>
          <a:p>
            <a:pPr marL="1009650" lvl="1" indent="-365125" eaLnBrk="1" hangingPunct="1">
              <a:lnSpc>
                <a:spcPct val="90000"/>
              </a:lnSpc>
            </a:pPr>
            <a:r>
              <a:rPr lang="en-US" altLang="en-US" sz="2000" dirty="0" smtClean="0">
                <a:solidFill>
                  <a:srgbClr val="000000"/>
                </a:solidFill>
                <a:ea typeface="Times New Roman" panose="02020603050405020304" pitchFamily="18" charset="0"/>
                <a:cs typeface="Courier New" panose="02070309020205020404" pitchFamily="49" charset="0"/>
              </a:rPr>
              <a:t>Example 4: Gathering intelligence is the first phase of decision making </a:t>
            </a:r>
            <a:r>
              <a:rPr lang="en-US" altLang="en-US" sz="2000" dirty="0" smtClean="0">
                <a:solidFill>
                  <a:srgbClr val="006600"/>
                </a:solidFill>
                <a:ea typeface="Times New Roman" panose="02020603050405020304" pitchFamily="18" charset="0"/>
                <a:cs typeface="Courier New" panose="02070309020205020404" pitchFamily="49" charset="0"/>
              </a:rPr>
              <a:t>(Simon </a:t>
            </a:r>
            <a:r>
              <a:rPr lang="en-US" altLang="en-US" sz="2000" dirty="0" smtClean="0">
                <a:solidFill>
                  <a:srgbClr val="C00000"/>
                </a:solidFill>
                <a:ea typeface="Times New Roman" panose="02020603050405020304" pitchFamily="18" charset="0"/>
                <a:cs typeface="Courier New" panose="02070309020205020404" pitchFamily="49" charset="0"/>
              </a:rPr>
              <a:t>&amp;</a:t>
            </a:r>
            <a:r>
              <a:rPr lang="en-US" altLang="en-US" sz="2000" dirty="0" smtClean="0">
                <a:solidFill>
                  <a:srgbClr val="006600"/>
                </a:solidFill>
                <a:ea typeface="Times New Roman" panose="02020603050405020304" pitchFamily="18" charset="0"/>
                <a:cs typeface="Courier New" panose="02070309020205020404" pitchFamily="49" charset="0"/>
              </a:rPr>
              <a:t> Welsh, 1999)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57200" y="228600"/>
            <a:ext cx="8229600" cy="762000"/>
          </a:xfrm>
        </p:spPr>
        <p:txBody>
          <a:bodyPr/>
          <a:lstStyle/>
          <a:p>
            <a:pPr eaLnBrk="1" hangingPunct="1">
              <a:lnSpc>
                <a:spcPct val="75000"/>
              </a:lnSpc>
            </a:pPr>
            <a:r>
              <a:rPr lang="en-US" altLang="en-US" sz="4000" smtClean="0"/>
              <a:t>APA-style Reference list</a:t>
            </a:r>
          </a:p>
        </p:txBody>
      </p:sp>
      <p:sp>
        <p:nvSpPr>
          <p:cNvPr id="26627"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9C8880F3-684B-49E6-BAEB-E80A159660E0}" type="slidenum">
              <a:rPr lang="en-US" altLang="en-US" sz="2000">
                <a:solidFill>
                  <a:srgbClr val="898989"/>
                </a:solidFill>
              </a:rPr>
              <a:pPr algn="r" eaLnBrk="1" hangingPunct="1">
                <a:spcBef>
                  <a:spcPct val="0"/>
                </a:spcBef>
                <a:buFontTx/>
                <a:buNone/>
              </a:pPr>
              <a:t>11</a:t>
            </a:fld>
            <a:endParaRPr lang="en-US" altLang="en-US" sz="2000">
              <a:solidFill>
                <a:srgbClr val="898989"/>
              </a:solidFill>
            </a:endParaRPr>
          </a:p>
        </p:txBody>
      </p:sp>
      <p:sp>
        <p:nvSpPr>
          <p:cNvPr id="26628" name="Rectangle 3"/>
          <p:cNvSpPr>
            <a:spLocks noGrp="1" noChangeArrowheads="1"/>
          </p:cNvSpPr>
          <p:nvPr>
            <p:ph idx="1"/>
          </p:nvPr>
        </p:nvSpPr>
        <p:spPr>
          <a:xfrm>
            <a:off x="196850" y="990600"/>
            <a:ext cx="8686800" cy="5730875"/>
          </a:xfrm>
        </p:spPr>
        <p:txBody>
          <a:bodyPr/>
          <a:lstStyle/>
          <a:p>
            <a:pPr marL="609600" indent="-609600" eaLnBrk="1" hangingPunct="1">
              <a:lnSpc>
                <a:spcPct val="90000"/>
              </a:lnSpc>
            </a:pPr>
            <a:r>
              <a:rPr lang="en-US" altLang="en-US" sz="2200" b="1" dirty="0" smtClean="0"/>
              <a:t>Order:</a:t>
            </a:r>
            <a:r>
              <a:rPr lang="en-US" altLang="en-US" sz="2200" dirty="0" smtClean="0"/>
              <a:t> Entries should be arranged in alphabetical order by authors' last names. </a:t>
            </a:r>
          </a:p>
          <a:p>
            <a:pPr marL="609600" indent="-609600" eaLnBrk="1" hangingPunct="1">
              <a:lnSpc>
                <a:spcPct val="90000"/>
              </a:lnSpc>
            </a:pPr>
            <a:r>
              <a:rPr lang="en-US" altLang="en-US" sz="2200" b="1" dirty="0" smtClean="0"/>
              <a:t>Authors:</a:t>
            </a:r>
            <a:r>
              <a:rPr lang="en-US" altLang="en-US" sz="2200" dirty="0" smtClean="0"/>
              <a:t> Write out the last name and initials for middle and first names. Use an ampersand (&amp;) instead of the word "and" when listing multiple authors of a single work. e.g. Smith, J. D., &amp; Jones, M.</a:t>
            </a:r>
          </a:p>
          <a:p>
            <a:pPr marL="609600" indent="-609600" eaLnBrk="1" hangingPunct="1">
              <a:lnSpc>
                <a:spcPct val="90000"/>
              </a:lnSpc>
            </a:pPr>
            <a:r>
              <a:rPr lang="en-US" altLang="en-US" sz="2200" b="1" dirty="0" smtClean="0"/>
              <a:t>Titles:</a:t>
            </a:r>
            <a:r>
              <a:rPr lang="en-US" altLang="en-US" sz="2200" dirty="0" smtClean="0"/>
              <a:t> Capitalize only the first letter of the first word of a title or subtitle, and any proper names that are part of a title.</a:t>
            </a:r>
          </a:p>
          <a:p>
            <a:pPr marL="609600" indent="-609600" eaLnBrk="1" hangingPunct="1">
              <a:lnSpc>
                <a:spcPct val="90000"/>
              </a:lnSpc>
            </a:pPr>
            <a:r>
              <a:rPr lang="en-US" altLang="en-US" sz="2200" b="1" dirty="0" smtClean="0"/>
              <a:t>Pagination:</a:t>
            </a:r>
            <a:r>
              <a:rPr lang="en-US" altLang="en-US" sz="2200" dirty="0" smtClean="0"/>
              <a:t> Use the abbreviation </a:t>
            </a:r>
            <a:r>
              <a:rPr lang="en-US" altLang="en-US" sz="2200" dirty="0" smtClean="0">
                <a:solidFill>
                  <a:srgbClr val="0070C0"/>
                </a:solidFill>
              </a:rPr>
              <a:t>p. or pp.</a:t>
            </a:r>
            <a:r>
              <a:rPr lang="en-US" altLang="en-US" sz="2200" dirty="0" smtClean="0"/>
              <a:t> to designate page numbers of articles from </a:t>
            </a:r>
            <a:r>
              <a:rPr lang="en-US" altLang="en-US" sz="2200" dirty="0" smtClean="0">
                <a:solidFill>
                  <a:srgbClr val="0070C0"/>
                </a:solidFill>
              </a:rPr>
              <a:t>periodicals that do not use volume numbers</a:t>
            </a:r>
            <a:r>
              <a:rPr lang="en-US" altLang="en-US" sz="2200" dirty="0" smtClean="0"/>
              <a:t>, especially newspapers. These abbreviations are also used to designate pages in </a:t>
            </a:r>
            <a:r>
              <a:rPr lang="en-US" altLang="en-US" sz="2200" dirty="0" smtClean="0">
                <a:solidFill>
                  <a:srgbClr val="0070C0"/>
                </a:solidFill>
              </a:rPr>
              <a:t>encyclopedia articles and chapters</a:t>
            </a:r>
            <a:r>
              <a:rPr lang="en-US" altLang="en-US" sz="2200" dirty="0" smtClean="0"/>
              <a:t> from edited books. Use beginning and ending page separated by dash (-) for periodicals that use volume numbers (e.g. Management Science, 27, 459-478)</a:t>
            </a:r>
          </a:p>
          <a:p>
            <a:pPr marL="609600" indent="-609600" eaLnBrk="1" hangingPunct="1">
              <a:lnSpc>
                <a:spcPct val="90000"/>
              </a:lnSpc>
            </a:pPr>
            <a:r>
              <a:rPr lang="en-US" altLang="en-US" sz="2200" b="1" dirty="0" smtClean="0"/>
              <a:t>Example:</a:t>
            </a:r>
          </a:p>
          <a:p>
            <a:pPr marL="800100" lvl="2" indent="-182563" eaLnBrk="1" hangingPunct="1">
              <a:lnSpc>
                <a:spcPct val="90000"/>
              </a:lnSpc>
              <a:buFont typeface="Calibri" pitchFamily="34" charset="0"/>
              <a:buNone/>
            </a:pPr>
            <a:r>
              <a:rPr lang="en-US" altLang="en-US" sz="1400" dirty="0" smtClean="0"/>
              <a:t>Davis, F., </a:t>
            </a:r>
            <a:r>
              <a:rPr lang="en-US" altLang="en-US" sz="1400" dirty="0" err="1" smtClean="0"/>
              <a:t>Bagozzi</a:t>
            </a:r>
            <a:r>
              <a:rPr lang="en-US" altLang="en-US" sz="1400" dirty="0" smtClean="0"/>
              <a:t>, R., &amp; </a:t>
            </a:r>
            <a:r>
              <a:rPr lang="en-US" altLang="en-US" sz="1400" dirty="0" err="1" smtClean="0"/>
              <a:t>Warshaw</a:t>
            </a:r>
            <a:r>
              <a:rPr lang="en-US" altLang="en-US" sz="1400" dirty="0" smtClean="0"/>
              <a:t>, P. (1989). User acceptance of technology: a comparison of two theoretical models. Management Science, 35 (8), 982-1003.</a:t>
            </a:r>
          </a:p>
          <a:p>
            <a:pPr marL="800100" lvl="2" indent="-182563" eaLnBrk="1" hangingPunct="1">
              <a:lnSpc>
                <a:spcPct val="90000"/>
              </a:lnSpc>
              <a:buFont typeface="Calibri" pitchFamily="34" charset="0"/>
              <a:buNone/>
            </a:pPr>
            <a:r>
              <a:rPr lang="en-US" altLang="en-US" sz="1400" dirty="0" err="1" smtClean="0"/>
              <a:t>Ginzberg</a:t>
            </a:r>
            <a:r>
              <a:rPr lang="en-US" altLang="en-US" sz="1400" dirty="0" smtClean="0"/>
              <a:t>, M. J. (1981). Early diagnosis of MIS implementation </a:t>
            </a:r>
            <a:r>
              <a:rPr lang="en-US" altLang="en-US" sz="1400" dirty="0"/>
              <a:t>f</a:t>
            </a:r>
            <a:r>
              <a:rPr lang="en-US" altLang="en-US" sz="1400" dirty="0" smtClean="0"/>
              <a:t>ailure: promising </a:t>
            </a:r>
            <a:r>
              <a:rPr lang="en-US" altLang="en-US" sz="1400" dirty="0"/>
              <a:t>r</a:t>
            </a:r>
            <a:r>
              <a:rPr lang="en-US" altLang="en-US" sz="1400" dirty="0" smtClean="0"/>
              <a:t>esults and unanswered Questions. Management Science. 27, 459-478.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457200"/>
            <a:ext cx="8229600" cy="762000"/>
          </a:xfrm>
        </p:spPr>
        <p:txBody>
          <a:bodyPr/>
          <a:lstStyle/>
          <a:p>
            <a:pPr eaLnBrk="1" hangingPunct="1">
              <a:lnSpc>
                <a:spcPct val="75000"/>
              </a:lnSpc>
            </a:pPr>
            <a:r>
              <a:rPr lang="en-US" altLang="en-US" sz="4000" smtClean="0"/>
              <a:t>APA style Reference list</a:t>
            </a:r>
          </a:p>
        </p:txBody>
      </p:sp>
      <p:sp>
        <p:nvSpPr>
          <p:cNvPr id="28675"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254A0060-6C80-4D6E-A2E3-08BE8B5855F3}" type="slidenum">
              <a:rPr lang="en-US" altLang="en-US" sz="2000">
                <a:solidFill>
                  <a:srgbClr val="898989"/>
                </a:solidFill>
              </a:rPr>
              <a:pPr algn="r" eaLnBrk="1" hangingPunct="1">
                <a:spcBef>
                  <a:spcPct val="0"/>
                </a:spcBef>
                <a:buFontTx/>
                <a:buNone/>
              </a:pPr>
              <a:t>12</a:t>
            </a:fld>
            <a:endParaRPr lang="en-US" altLang="en-US" sz="2000">
              <a:solidFill>
                <a:srgbClr val="898989"/>
              </a:solidFill>
            </a:endParaRPr>
          </a:p>
        </p:txBody>
      </p:sp>
      <p:pic>
        <p:nvPicPr>
          <p:cNvPr id="2867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27138"/>
            <a:ext cx="8305800"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748147"/>
          </a:xfrm>
        </p:spPr>
        <p:txBody>
          <a:bodyPr/>
          <a:lstStyle/>
          <a:p>
            <a:pPr eaLnBrk="1" hangingPunct="1"/>
            <a:r>
              <a:rPr lang="en-US" altLang="en-US" sz="4000" b="1" dirty="0" smtClean="0"/>
              <a:t>Questions</a:t>
            </a:r>
          </a:p>
        </p:txBody>
      </p:sp>
      <p:sp>
        <p:nvSpPr>
          <p:cNvPr id="30723" name="Rectangle 3"/>
          <p:cNvSpPr>
            <a:spLocks noGrp="1" noChangeArrowheads="1"/>
          </p:cNvSpPr>
          <p:nvPr>
            <p:ph idx="1"/>
          </p:nvPr>
        </p:nvSpPr>
        <p:spPr>
          <a:xfrm>
            <a:off x="457200" y="1022785"/>
            <a:ext cx="8229600" cy="5440145"/>
          </a:xfrm>
        </p:spPr>
        <p:txBody>
          <a:bodyPr/>
          <a:lstStyle/>
          <a:p>
            <a:pPr marL="609600" indent="-609600" eaLnBrk="1" hangingPunct="1">
              <a:lnSpc>
                <a:spcPct val="90000"/>
              </a:lnSpc>
              <a:spcAft>
                <a:spcPts val="1200"/>
              </a:spcAft>
            </a:pPr>
            <a:r>
              <a:rPr lang="en-US" altLang="en-US" sz="2800" dirty="0">
                <a:ea typeface="Times New Roman" panose="02020603050405020304" pitchFamily="18" charset="0"/>
                <a:cs typeface="Courier New" panose="02070309020205020404" pitchFamily="49" charset="0"/>
              </a:rPr>
              <a:t>Based on </a:t>
            </a:r>
            <a:r>
              <a:rPr lang="en-US" altLang="en-US" sz="2800" dirty="0" smtClean="0">
                <a:ea typeface="Times New Roman" panose="02020603050405020304" pitchFamily="18" charset="0"/>
                <a:cs typeface="Courier New" panose="02070309020205020404" pitchFamily="49" charset="0"/>
              </a:rPr>
              <a:t>what we covered during this class session, </a:t>
            </a:r>
            <a:r>
              <a:rPr lang="en-US" altLang="en-US" sz="2800" dirty="0">
                <a:ea typeface="Times New Roman" panose="02020603050405020304" pitchFamily="18" charset="0"/>
                <a:cs typeface="Courier New" panose="02070309020205020404" pitchFamily="49" charset="0"/>
              </a:rPr>
              <a:t>you should be able to take the following quiz:</a:t>
            </a:r>
          </a:p>
          <a:p>
            <a:pPr marL="0" indent="0" eaLnBrk="1" hangingPunct="1">
              <a:lnSpc>
                <a:spcPct val="90000"/>
              </a:lnSpc>
              <a:spcAft>
                <a:spcPts val="1200"/>
              </a:spcAft>
              <a:buNone/>
            </a:pPr>
            <a:r>
              <a:rPr lang="en-US" altLang="en-US" sz="2800" dirty="0" smtClean="0"/>
              <a:t>	</a:t>
            </a:r>
            <a:r>
              <a:rPr lang="en-US" altLang="en-US" sz="2800" b="1" dirty="0" smtClean="0">
                <a:solidFill>
                  <a:schemeClr val="accent1"/>
                </a:solidFill>
              </a:rPr>
              <a:t>Quiz 2 (Based on Week 2 Research Lecture</a:t>
            </a:r>
            <a:r>
              <a:rPr lang="en-US" altLang="en-US" sz="2800" b="1" dirty="0" smtClean="0">
                <a:solidFill>
                  <a:schemeClr val="accent1"/>
                </a:solidFill>
              </a:rPr>
              <a:t>)</a:t>
            </a:r>
          </a:p>
          <a:p>
            <a:pPr marL="609600" indent="-609600" eaLnBrk="1" hangingPunct="1">
              <a:lnSpc>
                <a:spcPct val="90000"/>
              </a:lnSpc>
              <a:spcAft>
                <a:spcPts val="1200"/>
              </a:spcAft>
            </a:pPr>
            <a:r>
              <a:rPr lang="en-US" altLang="en-US" sz="2800" dirty="0" smtClean="0"/>
              <a:t>The quiz is available in D2L</a:t>
            </a:r>
          </a:p>
          <a:p>
            <a:pPr marL="609600" indent="-609600" eaLnBrk="1" hangingPunct="1">
              <a:lnSpc>
                <a:spcPct val="90000"/>
              </a:lnSpc>
              <a:spcAft>
                <a:spcPts val="1200"/>
              </a:spcAft>
            </a:pPr>
            <a:r>
              <a:rPr lang="en-US" altLang="en-US" sz="2800" dirty="0" smtClean="0"/>
              <a:t>Also this week, there are two writing assignments to be complete and uploaded to </a:t>
            </a:r>
            <a:r>
              <a:rPr lang="en-US" altLang="en-US" sz="2800" dirty="0" err="1" smtClean="0"/>
              <a:t>dropboxes</a:t>
            </a:r>
            <a:r>
              <a:rPr lang="en-US" altLang="en-US" sz="2800" dirty="0" smtClean="0"/>
              <a:t>. They will be given in class</a:t>
            </a:r>
            <a:endParaRPr lang="en-US" altLang="en-US" sz="2800" dirty="0" smtClean="0"/>
          </a:p>
          <a:p>
            <a:pPr marL="609600" indent="-609600" eaLnBrk="1" hangingPunct="1">
              <a:lnSpc>
                <a:spcPct val="90000"/>
              </a:lnSpc>
              <a:spcAft>
                <a:spcPts val="1200"/>
              </a:spcAft>
            </a:pPr>
            <a:endParaRPr lang="en-US" altLang="en-US" sz="2200" b="1" dirty="0" smtClean="0">
              <a:solidFill>
                <a:srgbClr val="000000"/>
              </a:solidFill>
              <a:ea typeface="Times New Roman" panose="02020603050405020304" pitchFamily="18" charset="0"/>
              <a:cs typeface="Courier New" panose="02070309020205020404" pitchFamily="49" charset="0"/>
            </a:endParaRPr>
          </a:p>
        </p:txBody>
      </p:sp>
      <p:sp>
        <p:nvSpPr>
          <p:cNvPr id="30724"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DBFFB5A8-679F-4FAD-859F-9059CCD5A553}" type="slidenum">
              <a:rPr lang="en-US" altLang="en-US" sz="2000">
                <a:solidFill>
                  <a:srgbClr val="898989"/>
                </a:solidFill>
              </a:rPr>
              <a:pPr algn="r" eaLnBrk="1" hangingPunct="1">
                <a:spcBef>
                  <a:spcPct val="0"/>
                </a:spcBef>
                <a:buFontTx/>
                <a:buNone/>
              </a:pPr>
              <a:t>13</a:t>
            </a:fld>
            <a:endParaRPr lang="en-US" altLang="en-US" sz="200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800" b="1" smtClean="0"/>
              <a:t>Learning Outcomes</a:t>
            </a:r>
          </a:p>
        </p:txBody>
      </p:sp>
      <p:sp>
        <p:nvSpPr>
          <p:cNvPr id="8195" name="Rectangle 3"/>
          <p:cNvSpPr>
            <a:spLocks noGrp="1" noChangeArrowheads="1"/>
          </p:cNvSpPr>
          <p:nvPr>
            <p:ph idx="1"/>
          </p:nvPr>
        </p:nvSpPr>
        <p:spPr>
          <a:xfrm>
            <a:off x="457200" y="1371600"/>
            <a:ext cx="8229600" cy="4572000"/>
          </a:xfrm>
        </p:spPr>
        <p:txBody>
          <a:bodyPr/>
          <a:lstStyle/>
          <a:p>
            <a:pPr marL="609600" indent="-609600" eaLnBrk="1" hangingPunct="1">
              <a:lnSpc>
                <a:spcPct val="90000"/>
              </a:lnSpc>
              <a:spcAft>
                <a:spcPts val="1200"/>
              </a:spcAft>
            </a:pPr>
            <a:r>
              <a:rPr lang="en-US" altLang="en-US" sz="3000" smtClean="0">
                <a:solidFill>
                  <a:srgbClr val="000000"/>
                </a:solidFill>
                <a:ea typeface="Times New Roman" panose="02020603050405020304" pitchFamily="18" charset="0"/>
                <a:cs typeface="Courier New" panose="02070309020205020404" pitchFamily="49" charset="0"/>
              </a:rPr>
              <a:t>Understand business academic research</a:t>
            </a:r>
          </a:p>
          <a:p>
            <a:pPr marL="609600" indent="-609600" eaLnBrk="1" hangingPunct="1">
              <a:lnSpc>
                <a:spcPct val="90000"/>
              </a:lnSpc>
              <a:spcAft>
                <a:spcPts val="1200"/>
              </a:spcAft>
            </a:pPr>
            <a:r>
              <a:rPr lang="en-US" altLang="en-US" sz="3000" smtClean="0">
                <a:solidFill>
                  <a:srgbClr val="000000"/>
                </a:solidFill>
                <a:ea typeface="Times New Roman" panose="02020603050405020304" pitchFamily="18" charset="0"/>
                <a:cs typeface="Courier New" panose="02070309020205020404" pitchFamily="49" charset="0"/>
              </a:rPr>
              <a:t>Discuss theory, hypothesis, concept, construct, variable, dimension, indicator</a:t>
            </a:r>
          </a:p>
          <a:p>
            <a:pPr marL="609600" indent="-609600" eaLnBrk="1" hangingPunct="1">
              <a:lnSpc>
                <a:spcPct val="90000"/>
              </a:lnSpc>
              <a:spcAft>
                <a:spcPts val="1200"/>
              </a:spcAft>
            </a:pPr>
            <a:r>
              <a:rPr lang="en-US" altLang="en-US" sz="3000" smtClean="0">
                <a:solidFill>
                  <a:srgbClr val="000000"/>
                </a:solidFill>
                <a:ea typeface="Times New Roman" panose="02020603050405020304" pitchFamily="18" charset="0"/>
                <a:cs typeface="Courier New" panose="02070309020205020404" pitchFamily="49" charset="0"/>
              </a:rPr>
              <a:t>Understand business academic research writing requirements</a:t>
            </a:r>
            <a:endParaRPr lang="en-US" altLang="en-US" sz="2200" b="1" smtClean="0">
              <a:solidFill>
                <a:srgbClr val="000000"/>
              </a:solidFill>
              <a:ea typeface="Times New Roman" panose="02020603050405020304" pitchFamily="18" charset="0"/>
              <a:cs typeface="Courier New" panose="02070309020205020404" pitchFamily="49" charset="0"/>
            </a:endParaRPr>
          </a:p>
          <a:p>
            <a:pPr marL="609600" indent="-609600" eaLnBrk="1" hangingPunct="1">
              <a:lnSpc>
                <a:spcPct val="90000"/>
              </a:lnSpc>
              <a:spcAft>
                <a:spcPts val="1200"/>
              </a:spcAft>
            </a:pPr>
            <a:r>
              <a:rPr lang="en-US" altLang="en-US" sz="3000" smtClean="0">
                <a:solidFill>
                  <a:srgbClr val="000000"/>
                </a:solidFill>
                <a:ea typeface="Times New Roman" panose="02020603050405020304" pitchFamily="18" charset="0"/>
                <a:cs typeface="Courier New" panose="02070309020205020404" pitchFamily="49" charset="0"/>
              </a:rPr>
              <a:t>Use APA writing and referencing style</a:t>
            </a:r>
          </a:p>
          <a:p>
            <a:pPr marL="609600" indent="-609600" eaLnBrk="1" hangingPunct="1">
              <a:lnSpc>
                <a:spcPct val="90000"/>
              </a:lnSpc>
              <a:spcAft>
                <a:spcPts val="1200"/>
              </a:spcAft>
            </a:pPr>
            <a:r>
              <a:rPr lang="en-US" altLang="en-US" sz="3000" smtClean="0">
                <a:solidFill>
                  <a:srgbClr val="000000"/>
                </a:solidFill>
                <a:ea typeface="Times New Roman" panose="02020603050405020304" pitchFamily="18" charset="0"/>
                <a:cs typeface="Courier New" panose="02070309020205020404" pitchFamily="49" charset="0"/>
              </a:rPr>
              <a:t>Develop a simple research model</a:t>
            </a:r>
          </a:p>
        </p:txBody>
      </p:sp>
      <p:sp>
        <p:nvSpPr>
          <p:cNvPr id="8196"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AC54A30-481E-4960-921B-72FF44BE6DD3}" type="slidenum">
              <a:rPr lang="en-US" altLang="en-US" sz="2000">
                <a:solidFill>
                  <a:srgbClr val="898989"/>
                </a:solidFill>
              </a:rPr>
              <a:pPr algn="r" eaLnBrk="1" hangingPunct="1">
                <a:spcBef>
                  <a:spcPct val="0"/>
                </a:spcBef>
                <a:buFontTx/>
                <a:buNone/>
              </a:pPr>
              <a:t>2</a:t>
            </a:fld>
            <a:endParaRPr lang="en-US" altLang="en-US" sz="2000">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92162"/>
          </a:xfrm>
        </p:spPr>
        <p:txBody>
          <a:bodyPr/>
          <a:lstStyle/>
          <a:p>
            <a:pPr eaLnBrk="1" hangingPunct="1"/>
            <a:r>
              <a:rPr lang="en-US" altLang="en-US" b="1" smtClean="0"/>
              <a:t>What is Business Research?</a:t>
            </a:r>
          </a:p>
        </p:txBody>
      </p:sp>
      <p:sp>
        <p:nvSpPr>
          <p:cNvPr id="8195" name="Rectangle 3"/>
          <p:cNvSpPr>
            <a:spLocks noGrp="1" noChangeArrowheads="1"/>
          </p:cNvSpPr>
          <p:nvPr>
            <p:ph idx="1"/>
          </p:nvPr>
        </p:nvSpPr>
        <p:spPr>
          <a:xfrm>
            <a:off x="457200" y="1219200"/>
            <a:ext cx="8229600" cy="5502275"/>
          </a:xfrm>
        </p:spPr>
        <p:txBody>
          <a:bodyPr/>
          <a:lstStyle/>
          <a:p>
            <a:pPr>
              <a:defRPr/>
            </a:pPr>
            <a:r>
              <a:rPr lang="en-US" sz="3000" dirty="0" smtClean="0"/>
              <a:t>“The </a:t>
            </a:r>
            <a:r>
              <a:rPr lang="en-US" sz="3000" dirty="0"/>
              <a:t>application of the </a:t>
            </a:r>
            <a:r>
              <a:rPr lang="en-US" sz="3000" dirty="0">
                <a:solidFill>
                  <a:srgbClr val="FF0000"/>
                </a:solidFill>
              </a:rPr>
              <a:t>scientific method</a:t>
            </a:r>
            <a:r>
              <a:rPr lang="en-US" sz="3000" dirty="0"/>
              <a:t> in searching for the </a:t>
            </a:r>
            <a:r>
              <a:rPr lang="en-US" sz="3000" dirty="0" smtClean="0">
                <a:solidFill>
                  <a:srgbClr val="FF0000"/>
                </a:solidFill>
              </a:rPr>
              <a:t>truth [or explanation]</a:t>
            </a:r>
            <a:r>
              <a:rPr lang="en-US" sz="3000" dirty="0" smtClean="0"/>
              <a:t> </a:t>
            </a:r>
            <a:r>
              <a:rPr lang="en-US" sz="3000" dirty="0"/>
              <a:t>about </a:t>
            </a:r>
            <a:r>
              <a:rPr lang="en-US" sz="3000" dirty="0" smtClean="0">
                <a:solidFill>
                  <a:srgbClr val="FF0000"/>
                </a:solidFill>
              </a:rPr>
              <a:t>business phenomena”</a:t>
            </a:r>
          </a:p>
          <a:p>
            <a:pPr>
              <a:defRPr/>
            </a:pPr>
            <a:r>
              <a:rPr lang="en-US" sz="3000" dirty="0" smtClean="0"/>
              <a:t>“A </a:t>
            </a:r>
            <a:r>
              <a:rPr lang="en-US" sz="3000" dirty="0"/>
              <a:t>process </a:t>
            </a:r>
            <a:r>
              <a:rPr lang="en-US" sz="3000" dirty="0" smtClean="0"/>
              <a:t>[that] includes:</a:t>
            </a:r>
          </a:p>
          <a:p>
            <a:pPr lvl="1">
              <a:defRPr/>
            </a:pPr>
            <a:r>
              <a:rPr lang="en-US" sz="2600" dirty="0" smtClean="0">
                <a:solidFill>
                  <a:srgbClr val="FF0000"/>
                </a:solidFill>
              </a:rPr>
              <a:t>Theory development</a:t>
            </a:r>
            <a:endParaRPr lang="en-US" sz="2600" dirty="0"/>
          </a:p>
          <a:p>
            <a:pPr lvl="1">
              <a:defRPr/>
            </a:pPr>
            <a:r>
              <a:rPr lang="en-US" sz="2600" dirty="0" smtClean="0">
                <a:solidFill>
                  <a:srgbClr val="FF0000"/>
                </a:solidFill>
              </a:rPr>
              <a:t>Problem definition</a:t>
            </a:r>
          </a:p>
          <a:p>
            <a:pPr lvl="1">
              <a:defRPr/>
            </a:pPr>
            <a:r>
              <a:rPr lang="en-US" sz="2600" dirty="0" smtClean="0">
                <a:solidFill>
                  <a:srgbClr val="FF0000"/>
                </a:solidFill>
              </a:rPr>
              <a:t>Searching </a:t>
            </a:r>
            <a:r>
              <a:rPr lang="en-US" sz="2600" dirty="0" smtClean="0"/>
              <a:t>and </a:t>
            </a:r>
            <a:r>
              <a:rPr lang="en-US" sz="2600" dirty="0">
                <a:solidFill>
                  <a:srgbClr val="FF0000"/>
                </a:solidFill>
              </a:rPr>
              <a:t>collecting</a:t>
            </a:r>
            <a:r>
              <a:rPr lang="en-US" sz="2600" dirty="0"/>
              <a:t> </a:t>
            </a:r>
            <a:r>
              <a:rPr lang="en-US" sz="2600" dirty="0" smtClean="0"/>
              <a:t>information</a:t>
            </a:r>
          </a:p>
          <a:p>
            <a:pPr lvl="1">
              <a:defRPr/>
            </a:pPr>
            <a:r>
              <a:rPr lang="en-US" sz="2600" dirty="0" smtClean="0">
                <a:solidFill>
                  <a:srgbClr val="FF0000"/>
                </a:solidFill>
              </a:rPr>
              <a:t>Analyzing data</a:t>
            </a:r>
            <a:r>
              <a:rPr lang="en-US" sz="2600" dirty="0" smtClean="0"/>
              <a:t> </a:t>
            </a:r>
          </a:p>
          <a:p>
            <a:pPr lvl="1">
              <a:defRPr/>
            </a:pPr>
            <a:r>
              <a:rPr lang="en-US" sz="2600" dirty="0" smtClean="0"/>
              <a:t>Communicating </a:t>
            </a:r>
            <a:r>
              <a:rPr lang="en-US" sz="2600" dirty="0"/>
              <a:t>the </a:t>
            </a:r>
            <a:r>
              <a:rPr lang="en-US" sz="2600" dirty="0">
                <a:solidFill>
                  <a:srgbClr val="FF0000"/>
                </a:solidFill>
              </a:rPr>
              <a:t>findings</a:t>
            </a:r>
            <a:r>
              <a:rPr lang="en-US" sz="2600" dirty="0"/>
              <a:t> and their implications</a:t>
            </a:r>
            <a:r>
              <a:rPr lang="en-US" sz="2600" dirty="0" smtClean="0"/>
              <a:t>”</a:t>
            </a:r>
          </a:p>
          <a:p>
            <a:pPr lvl="1">
              <a:defRPr/>
            </a:pPr>
            <a:endParaRPr lang="en-US" sz="1400" dirty="0"/>
          </a:p>
          <a:p>
            <a:pPr marL="0" indent="0" algn="ctr">
              <a:buFont typeface="Wingdings" pitchFamily="2" charset="2"/>
              <a:buNone/>
              <a:defRPr/>
            </a:pPr>
            <a:r>
              <a:rPr lang="en-US" sz="2800" dirty="0" smtClean="0"/>
              <a:t>Source:</a:t>
            </a:r>
            <a:r>
              <a:rPr lang="en-US" sz="2800" dirty="0" smtClean="0">
                <a:solidFill>
                  <a:srgbClr val="FF0000"/>
                </a:solidFill>
              </a:rPr>
              <a:t> </a:t>
            </a:r>
            <a:r>
              <a:rPr lang="en-US" sz="2800" dirty="0" err="1"/>
              <a:t>Zikmund</a:t>
            </a:r>
            <a:r>
              <a:rPr lang="en-US" sz="2800" dirty="0"/>
              <a:t> et al. (2010, p. 5</a:t>
            </a:r>
            <a:r>
              <a:rPr lang="en-US" sz="2800" dirty="0" smtClean="0"/>
              <a:t>)</a:t>
            </a:r>
            <a:br>
              <a:rPr lang="en-US" sz="2800" dirty="0" smtClean="0"/>
            </a:br>
            <a:r>
              <a:rPr lang="en-US" sz="1400" dirty="0">
                <a:solidFill>
                  <a:srgbClr val="0070C0"/>
                </a:solidFill>
              </a:rPr>
              <a:t>https://drmramzan.files.wordpress.com/2013/01/business-research-method-zikmund-el-al-8th-ed-copy.pdf</a:t>
            </a:r>
            <a:endParaRPr lang="en-US" sz="2800" dirty="0">
              <a:solidFill>
                <a:srgbClr val="0070C0"/>
              </a:solidFill>
            </a:endParaRPr>
          </a:p>
        </p:txBody>
      </p:sp>
      <p:sp>
        <p:nvSpPr>
          <p:cNvPr id="10244"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52584965-A792-46A5-B603-79309B6B46A5}" type="slidenum">
              <a:rPr lang="en-US" altLang="en-US" sz="2000">
                <a:solidFill>
                  <a:srgbClr val="898989"/>
                </a:solidFill>
              </a:rPr>
              <a:pPr algn="r" eaLnBrk="1" hangingPunct="1">
                <a:spcBef>
                  <a:spcPct val="0"/>
                </a:spcBef>
                <a:buFontTx/>
                <a:buNone/>
              </a:pPr>
              <a:t>3</a:t>
            </a:fld>
            <a:endParaRPr lang="en-US" altLang="en-US" sz="200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8600"/>
            <a:ext cx="8229600" cy="738188"/>
          </a:xfrm>
        </p:spPr>
        <p:txBody>
          <a:bodyPr/>
          <a:lstStyle/>
          <a:p>
            <a:pPr eaLnBrk="1" hangingPunct="1"/>
            <a:r>
              <a:rPr lang="en-US" altLang="en-US" sz="4800" b="1" smtClean="0"/>
              <a:t>What is a theory?</a:t>
            </a:r>
          </a:p>
        </p:txBody>
      </p:sp>
      <p:sp>
        <p:nvSpPr>
          <p:cNvPr id="5123" name="Rectangle 3"/>
          <p:cNvSpPr>
            <a:spLocks noGrp="1" noChangeArrowheads="1"/>
          </p:cNvSpPr>
          <p:nvPr>
            <p:ph idx="1"/>
          </p:nvPr>
        </p:nvSpPr>
        <p:spPr>
          <a:xfrm>
            <a:off x="228600" y="990600"/>
            <a:ext cx="8610600" cy="5684838"/>
          </a:xfrm>
        </p:spPr>
        <p:txBody>
          <a:bodyPr/>
          <a:lstStyle/>
          <a:p>
            <a:pPr marL="609600" lvl="2" indent="-609600" eaLnBrk="1" hangingPunct="1">
              <a:lnSpc>
                <a:spcPct val="90000"/>
              </a:lnSpc>
              <a:spcAft>
                <a:spcPts val="1200"/>
              </a:spcAft>
              <a:buFont typeface="Wingdings" panose="05000000000000000000" pitchFamily="2" charset="2"/>
              <a:buChar char="q"/>
              <a:defRPr/>
            </a:pPr>
            <a:r>
              <a:rPr lang="en-US" altLang="en-US" b="1" dirty="0"/>
              <a:t>Example: A s</a:t>
            </a:r>
            <a:r>
              <a:rPr lang="en-US" altLang="en-US" dirty="0"/>
              <a:t>urvey has shown that 60% of workers earning </a:t>
            </a:r>
            <a:r>
              <a:rPr lang="en-US" altLang="en-US" u="sng" dirty="0"/>
              <a:t>low salaries </a:t>
            </a:r>
            <a:r>
              <a:rPr lang="en-US" altLang="en-US" dirty="0"/>
              <a:t>with </a:t>
            </a:r>
            <a:r>
              <a:rPr lang="en-US" altLang="en-US" u="sng" dirty="0"/>
              <a:t>high job freedom</a:t>
            </a:r>
            <a:r>
              <a:rPr lang="en-US" altLang="en-US" dirty="0"/>
              <a:t> are </a:t>
            </a:r>
            <a:r>
              <a:rPr lang="en-US" altLang="en-US" u="sng" dirty="0"/>
              <a:t>very satisfied with their job</a:t>
            </a:r>
            <a:r>
              <a:rPr lang="en-US" altLang="en-US" dirty="0"/>
              <a:t>. </a:t>
            </a:r>
            <a:br>
              <a:rPr lang="en-US" altLang="en-US" dirty="0"/>
            </a:br>
            <a:endParaRPr lang="en-US" altLang="en-US" dirty="0" smtClean="0"/>
          </a:p>
          <a:p>
            <a:pPr marL="457200" lvl="3" indent="0" eaLnBrk="1" hangingPunct="1">
              <a:lnSpc>
                <a:spcPct val="90000"/>
              </a:lnSpc>
              <a:spcAft>
                <a:spcPts val="1200"/>
              </a:spcAft>
              <a:buNone/>
              <a:defRPr/>
            </a:pPr>
            <a:r>
              <a:rPr lang="en-US" altLang="en-US" sz="2400" dirty="0" smtClean="0">
                <a:sym typeface="Wingdings" panose="05000000000000000000" pitchFamily="2" charset="2"/>
              </a:rPr>
              <a:t> </a:t>
            </a:r>
            <a:r>
              <a:rPr lang="en-US" altLang="en-US" sz="2400" dirty="0" smtClean="0"/>
              <a:t>A </a:t>
            </a:r>
            <a:r>
              <a:rPr lang="en-US" altLang="en-US" sz="2400" dirty="0"/>
              <a:t>theory could be that Salary has an impact on Job Satisfaction. But the extent of that impact depends on the level of Job Freedom</a:t>
            </a:r>
          </a:p>
          <a:p>
            <a:pPr marL="0" lvl="2" indent="0" eaLnBrk="1" hangingPunct="1">
              <a:lnSpc>
                <a:spcPct val="90000"/>
              </a:lnSpc>
              <a:spcAft>
                <a:spcPts val="1200"/>
              </a:spcAft>
              <a:buFont typeface="Calibri" pitchFamily="34" charset="0"/>
              <a:buNone/>
              <a:defRPr/>
            </a:pPr>
            <a:endParaRPr lang="en-US" altLang="en-US" sz="2000" b="1" dirty="0" smtClean="0"/>
          </a:p>
          <a:p>
            <a:pPr marL="0" lvl="2" indent="0" eaLnBrk="1" hangingPunct="1">
              <a:lnSpc>
                <a:spcPct val="90000"/>
              </a:lnSpc>
              <a:spcAft>
                <a:spcPts val="1200"/>
              </a:spcAft>
              <a:buFont typeface="Calibri" pitchFamily="34" charset="0"/>
              <a:buNone/>
              <a:defRPr/>
            </a:pPr>
            <a:endParaRPr lang="en-US" altLang="en-US" sz="2000" b="1" dirty="0" smtClean="0"/>
          </a:p>
          <a:p>
            <a:pPr marL="609600" lvl="2" indent="-609600" eaLnBrk="1" hangingPunct="1">
              <a:lnSpc>
                <a:spcPct val="90000"/>
              </a:lnSpc>
              <a:spcAft>
                <a:spcPts val="1200"/>
              </a:spcAft>
              <a:buFont typeface="Wingdings" panose="05000000000000000000" pitchFamily="2" charset="2"/>
              <a:buChar char="q"/>
              <a:defRPr/>
            </a:pPr>
            <a:r>
              <a:rPr lang="en-US" altLang="en-US" b="1" dirty="0" smtClean="0"/>
              <a:t>Theory</a:t>
            </a:r>
            <a:r>
              <a:rPr lang="en-US" altLang="en-US" dirty="0" smtClean="0"/>
              <a:t> – A set of </a:t>
            </a:r>
            <a:r>
              <a:rPr lang="en-US" altLang="en-US" dirty="0" smtClean="0">
                <a:solidFill>
                  <a:srgbClr val="FF0000"/>
                </a:solidFill>
              </a:rPr>
              <a:t>assumptions, propositions</a:t>
            </a:r>
            <a:r>
              <a:rPr lang="en-US" altLang="en-US" dirty="0" smtClean="0"/>
              <a:t>, or accepted facts that attempts to </a:t>
            </a:r>
            <a:r>
              <a:rPr lang="en-US" altLang="en-US" dirty="0" smtClean="0">
                <a:solidFill>
                  <a:srgbClr val="FF0000"/>
                </a:solidFill>
              </a:rPr>
              <a:t>provide a ... rational explanation </a:t>
            </a:r>
            <a:r>
              <a:rPr lang="en-US" altLang="en-US" dirty="0" smtClean="0"/>
              <a:t>of cause-and-effect </a:t>
            </a:r>
            <a:r>
              <a:rPr lang="en-US" altLang="en-US" dirty="0" smtClean="0">
                <a:solidFill>
                  <a:srgbClr val="FF0000"/>
                </a:solidFill>
              </a:rPr>
              <a:t>relationships among observed phenomena</a:t>
            </a:r>
            <a:r>
              <a:rPr lang="en-US" altLang="en-US" dirty="0" smtClean="0"/>
              <a:t>.</a:t>
            </a:r>
            <a:br>
              <a:rPr lang="en-US" altLang="en-US" dirty="0" smtClean="0"/>
            </a:br>
            <a:r>
              <a:rPr lang="en-US" altLang="en-US" sz="2200" u="sng" dirty="0" smtClean="0"/>
              <a:t>Source:</a:t>
            </a:r>
            <a:r>
              <a:rPr lang="en-US" altLang="en-US" sz="2200" dirty="0" smtClean="0"/>
              <a:t> </a:t>
            </a:r>
            <a:r>
              <a:rPr lang="en-US" altLang="en-US" sz="2000" dirty="0" smtClean="0"/>
              <a:t>http://www.businessdictionary.com/definition/theory.html</a:t>
            </a:r>
            <a:endParaRPr lang="en-US" altLang="en-US" sz="2200" dirty="0" smtClean="0"/>
          </a:p>
          <a:p>
            <a:pPr marL="609600" lvl="2" indent="-609600" eaLnBrk="1" hangingPunct="1">
              <a:lnSpc>
                <a:spcPct val="90000"/>
              </a:lnSpc>
              <a:spcAft>
                <a:spcPts val="1200"/>
              </a:spcAft>
              <a:buFont typeface="Wingdings" panose="05000000000000000000" pitchFamily="2" charset="2"/>
              <a:buChar char="q"/>
              <a:defRPr/>
            </a:pPr>
            <a:r>
              <a:rPr lang="en-US" altLang="en-US" dirty="0" smtClean="0"/>
              <a:t>Theories are formulated to challenge and extend existing knowledge</a:t>
            </a:r>
            <a:endParaRPr lang="en-US" altLang="en-US" sz="3600" dirty="0" smtClean="0"/>
          </a:p>
        </p:txBody>
      </p:sp>
      <p:sp>
        <p:nvSpPr>
          <p:cNvPr id="12292" name="Slide Number Placeholder 5"/>
          <p:cNvSpPr>
            <a:spLocks/>
          </p:cNvSpPr>
          <p:nvPr/>
        </p:nvSpPr>
        <p:spPr bwMode="auto">
          <a:xfrm>
            <a:off x="7562850" y="6354763"/>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975C05AD-5C31-4C32-9854-532FD71D5AF9}" type="slidenum">
              <a:rPr lang="en-US" altLang="en-US" sz="2000">
                <a:solidFill>
                  <a:srgbClr val="898989"/>
                </a:solidFill>
              </a:rPr>
              <a:pPr algn="r" eaLnBrk="1" hangingPunct="1">
                <a:spcBef>
                  <a:spcPct val="0"/>
                </a:spcBef>
                <a:buFontTx/>
                <a:buNone/>
              </a:pPr>
              <a:t>4</a:t>
            </a:fld>
            <a:endParaRPr lang="en-US" altLang="en-US" sz="2000">
              <a:solidFill>
                <a:srgbClr val="898989"/>
              </a:solidFill>
            </a:endParaRPr>
          </a:p>
        </p:txBody>
      </p:sp>
      <p:grpSp>
        <p:nvGrpSpPr>
          <p:cNvPr id="12293" name="Group 2"/>
          <p:cNvGrpSpPr>
            <a:grpSpLocks/>
          </p:cNvGrpSpPr>
          <p:nvPr/>
        </p:nvGrpSpPr>
        <p:grpSpPr bwMode="auto">
          <a:xfrm>
            <a:off x="4343400" y="3307557"/>
            <a:ext cx="3605213" cy="730250"/>
            <a:chOff x="4700588" y="5891213"/>
            <a:chExt cx="3605212" cy="730250"/>
          </a:xfrm>
        </p:grpSpPr>
        <p:sp>
          <p:nvSpPr>
            <p:cNvPr id="2" name="Rounded Rectangle 1"/>
            <p:cNvSpPr/>
            <p:nvPr/>
          </p:nvSpPr>
          <p:spPr>
            <a:xfrm>
              <a:off x="7162800" y="6088063"/>
              <a:ext cx="1143000" cy="533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Job Satisfaction</a:t>
              </a:r>
            </a:p>
          </p:txBody>
        </p:sp>
        <p:sp>
          <p:nvSpPr>
            <p:cNvPr id="6" name="Rounded Rectangle 5"/>
            <p:cNvSpPr/>
            <p:nvPr/>
          </p:nvSpPr>
          <p:spPr>
            <a:xfrm>
              <a:off x="4700588" y="6172201"/>
              <a:ext cx="1143000" cy="4016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Salary</a:t>
              </a:r>
            </a:p>
          </p:txBody>
        </p:sp>
        <p:cxnSp>
          <p:nvCxnSpPr>
            <p:cNvPr id="4" name="Straight Arrow Connector 3"/>
            <p:cNvCxnSpPr>
              <a:stCxn id="6" idx="3"/>
              <a:endCxn id="2" idx="1"/>
            </p:cNvCxnSpPr>
            <p:nvPr/>
          </p:nvCxnSpPr>
          <p:spPr>
            <a:xfrm flipV="1">
              <a:off x="5843588" y="6354763"/>
              <a:ext cx="1319213" cy="190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5930901" y="5891213"/>
              <a:ext cx="1079500" cy="2809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Job Freedom</a:t>
              </a:r>
            </a:p>
          </p:txBody>
        </p:sp>
        <p:cxnSp>
          <p:nvCxnSpPr>
            <p:cNvPr id="13" name="Straight Arrow Connector 12"/>
            <p:cNvCxnSpPr>
              <a:stCxn id="9" idx="2"/>
            </p:cNvCxnSpPr>
            <p:nvPr/>
          </p:nvCxnSpPr>
          <p:spPr>
            <a:xfrm>
              <a:off x="6470651" y="6172201"/>
              <a:ext cx="6350" cy="1825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944562"/>
          </a:xfrm>
        </p:spPr>
        <p:txBody>
          <a:bodyPr/>
          <a:lstStyle/>
          <a:p>
            <a:pPr eaLnBrk="1" hangingPunct="1"/>
            <a:r>
              <a:rPr lang="en-US" altLang="en-US" sz="4800" b="1" smtClean="0"/>
              <a:t>Theory &amp; Hypothesis?</a:t>
            </a:r>
          </a:p>
        </p:txBody>
      </p:sp>
      <p:sp>
        <p:nvSpPr>
          <p:cNvPr id="14339" name="Rectangle 3"/>
          <p:cNvSpPr>
            <a:spLocks noGrp="1" noChangeArrowheads="1"/>
          </p:cNvSpPr>
          <p:nvPr>
            <p:ph idx="1"/>
          </p:nvPr>
        </p:nvSpPr>
        <p:spPr>
          <a:xfrm>
            <a:off x="457200" y="1295400"/>
            <a:ext cx="8382000" cy="3532188"/>
          </a:xfrm>
        </p:spPr>
        <p:txBody>
          <a:bodyPr/>
          <a:lstStyle/>
          <a:p>
            <a:pPr marL="609600" lvl="2" indent="-609600" eaLnBrk="1" hangingPunct="1">
              <a:lnSpc>
                <a:spcPct val="90000"/>
              </a:lnSpc>
              <a:spcAft>
                <a:spcPts val="1200"/>
              </a:spcAft>
              <a:buFont typeface="Wingdings" panose="05000000000000000000" pitchFamily="2" charset="2"/>
              <a:buChar char="q"/>
            </a:pPr>
            <a:r>
              <a:rPr lang="en-US" altLang="en-US" b="1" dirty="0" smtClean="0"/>
              <a:t>A hypothesis </a:t>
            </a:r>
            <a:r>
              <a:rPr lang="en-US" altLang="en-US" dirty="0" smtClean="0"/>
              <a:t> – A prediction about the relationship between two variables</a:t>
            </a:r>
            <a:br>
              <a:rPr lang="en-US" altLang="en-US" dirty="0" smtClean="0"/>
            </a:br>
            <a:r>
              <a:rPr lang="en-US" altLang="en-US" b="1" dirty="0" smtClean="0"/>
              <a:t>Example:</a:t>
            </a:r>
            <a:r>
              <a:rPr lang="en-US" altLang="en-US" dirty="0" smtClean="0"/>
              <a:t> The higher the salary, the more satisfied is the worker</a:t>
            </a:r>
          </a:p>
          <a:p>
            <a:pPr marL="609600" lvl="2" indent="-609600" eaLnBrk="1" hangingPunct="1">
              <a:lnSpc>
                <a:spcPct val="90000"/>
              </a:lnSpc>
              <a:spcAft>
                <a:spcPts val="1200"/>
              </a:spcAft>
              <a:buFont typeface="Wingdings" panose="05000000000000000000" pitchFamily="2" charset="2"/>
              <a:buChar char="q"/>
            </a:pPr>
            <a:r>
              <a:rPr lang="en-US" altLang="en-US" dirty="0" smtClean="0"/>
              <a:t>Hypotheses are more specific than theories</a:t>
            </a:r>
          </a:p>
          <a:p>
            <a:pPr marL="609600" lvl="2" indent="-609600" eaLnBrk="1" hangingPunct="1">
              <a:lnSpc>
                <a:spcPct val="90000"/>
              </a:lnSpc>
              <a:spcAft>
                <a:spcPts val="1200"/>
              </a:spcAft>
              <a:buFont typeface="Wingdings" panose="05000000000000000000" pitchFamily="2" charset="2"/>
              <a:buChar char="q"/>
            </a:pPr>
            <a:r>
              <a:rPr lang="en-US" altLang="en-US" dirty="0" smtClean="0"/>
              <a:t>Typically, a theory has many different hypotheses</a:t>
            </a:r>
          </a:p>
          <a:p>
            <a:pPr marL="609600" lvl="2" indent="-609600" eaLnBrk="1" hangingPunct="1">
              <a:lnSpc>
                <a:spcPct val="90000"/>
              </a:lnSpc>
              <a:spcAft>
                <a:spcPts val="1200"/>
              </a:spcAft>
              <a:buFont typeface="Wingdings" panose="05000000000000000000" pitchFamily="2" charset="2"/>
              <a:buChar char="q"/>
            </a:pPr>
            <a:r>
              <a:rPr lang="en-US" altLang="en-US" dirty="0" smtClean="0"/>
              <a:t>If the hypotheses offered by the theory are confirmed, the theory is supported </a:t>
            </a:r>
          </a:p>
          <a:p>
            <a:pPr marL="609600" lvl="2" indent="-609600" eaLnBrk="1" hangingPunct="1">
              <a:lnSpc>
                <a:spcPct val="90000"/>
              </a:lnSpc>
              <a:spcAft>
                <a:spcPts val="1200"/>
              </a:spcAft>
              <a:buFont typeface="Wingdings" panose="05000000000000000000" pitchFamily="2" charset="2"/>
              <a:buChar char="q"/>
            </a:pPr>
            <a:endParaRPr lang="en-US" altLang="en-US" dirty="0" smtClean="0"/>
          </a:p>
        </p:txBody>
      </p:sp>
      <p:sp>
        <p:nvSpPr>
          <p:cNvPr id="14340" name="Slide Number Placeholder 5"/>
          <p:cNvSpPr>
            <a:spLocks/>
          </p:cNvSpPr>
          <p:nvPr/>
        </p:nvSpPr>
        <p:spPr bwMode="auto">
          <a:xfrm>
            <a:off x="7562850" y="6354763"/>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681BC304-6AA9-4386-923D-86EB29CD7C16}" type="slidenum">
              <a:rPr lang="en-US" altLang="en-US" sz="2000">
                <a:solidFill>
                  <a:srgbClr val="898989"/>
                </a:solidFill>
              </a:rPr>
              <a:pPr algn="r" eaLnBrk="1" hangingPunct="1">
                <a:spcBef>
                  <a:spcPct val="0"/>
                </a:spcBef>
                <a:buFontTx/>
                <a:buNone/>
              </a:pPr>
              <a:t>5</a:t>
            </a:fld>
            <a:endParaRPr lang="en-US" altLang="en-US" sz="2000">
              <a:solidFill>
                <a:srgbClr val="898989"/>
              </a:solidFill>
            </a:endParaRPr>
          </a:p>
        </p:txBody>
      </p:sp>
      <p:sp>
        <p:nvSpPr>
          <p:cNvPr id="11" name="Rounded Rectangular Callout 10"/>
          <p:cNvSpPr/>
          <p:nvPr/>
        </p:nvSpPr>
        <p:spPr>
          <a:xfrm>
            <a:off x="4953000" y="4495800"/>
            <a:ext cx="3752850" cy="2209800"/>
          </a:xfrm>
          <a:prstGeom prst="wedgeRoundRectCallout">
            <a:avLst>
              <a:gd name="adj1" fmla="val -75373"/>
              <a:gd name="adj2" fmla="val 19722"/>
              <a:gd name="adj3" fmla="val 16667"/>
            </a:avLst>
          </a:prstGeom>
        </p:spPr>
        <p:style>
          <a:lnRef idx="3">
            <a:schemeClr val="lt1"/>
          </a:lnRef>
          <a:fillRef idx="1">
            <a:schemeClr val="accent5"/>
          </a:fillRef>
          <a:effectRef idx="1">
            <a:schemeClr val="accent5"/>
          </a:effectRef>
          <a:fontRef idx="minor">
            <a:schemeClr val="lt1"/>
          </a:fontRef>
        </p:style>
        <p:txBody>
          <a:bodyPr anchor="ctr"/>
          <a:lstStyle/>
          <a:p>
            <a:pPr algn="ctr">
              <a:defRPr/>
            </a:pPr>
            <a:r>
              <a:rPr lang="en-US" dirty="0"/>
              <a:t>Theoretical framework with two hypotheses:</a:t>
            </a:r>
          </a:p>
          <a:p>
            <a:pPr marL="285750" indent="-285750" algn="ctr">
              <a:buFontTx/>
              <a:buChar char="-"/>
              <a:defRPr/>
            </a:pPr>
            <a:r>
              <a:rPr lang="en-US" dirty="0"/>
              <a:t>H1: Salary has an impact on Job satisfaction</a:t>
            </a:r>
          </a:p>
          <a:p>
            <a:pPr marL="285750" indent="-285750" algn="ctr">
              <a:buFontTx/>
              <a:buChar char="-"/>
              <a:defRPr/>
            </a:pPr>
            <a:r>
              <a:rPr lang="en-US" dirty="0"/>
              <a:t>H2: Job Freedom moderates the impact of Salary on Job satisfaction</a:t>
            </a:r>
          </a:p>
        </p:txBody>
      </p:sp>
      <p:grpSp>
        <p:nvGrpSpPr>
          <p:cNvPr id="7" name="Group 6"/>
          <p:cNvGrpSpPr/>
          <p:nvPr/>
        </p:nvGrpSpPr>
        <p:grpSpPr>
          <a:xfrm>
            <a:off x="228600" y="4903788"/>
            <a:ext cx="3886200" cy="1771650"/>
            <a:chOff x="228600" y="4903788"/>
            <a:chExt cx="3886200" cy="1771650"/>
          </a:xfrm>
        </p:grpSpPr>
        <p:grpSp>
          <p:nvGrpSpPr>
            <p:cNvPr id="14341" name="Group 11"/>
            <p:cNvGrpSpPr>
              <a:grpSpLocks/>
            </p:cNvGrpSpPr>
            <p:nvPr/>
          </p:nvGrpSpPr>
          <p:grpSpPr bwMode="auto">
            <a:xfrm>
              <a:off x="228600" y="4903788"/>
              <a:ext cx="3886200" cy="1771650"/>
              <a:chOff x="228600" y="4904579"/>
              <a:chExt cx="3886200" cy="1770860"/>
            </a:xfrm>
          </p:grpSpPr>
          <p:sp>
            <p:nvSpPr>
              <p:cNvPr id="5" name="Oval 4"/>
              <p:cNvSpPr/>
              <p:nvPr/>
            </p:nvSpPr>
            <p:spPr>
              <a:xfrm>
                <a:off x="228600" y="4904579"/>
                <a:ext cx="3886200" cy="177086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a:p>
                <a:pPr algn="ctr">
                  <a:defRPr/>
                </a:pPr>
                <a:endParaRPr lang="en-US" dirty="0"/>
              </a:p>
              <a:p>
                <a:pPr algn="ctr">
                  <a:defRPr/>
                </a:pPr>
                <a:endParaRPr lang="en-US" dirty="0"/>
              </a:p>
            </p:txBody>
          </p:sp>
          <p:grpSp>
            <p:nvGrpSpPr>
              <p:cNvPr id="14344" name="Group 2"/>
              <p:cNvGrpSpPr>
                <a:grpSpLocks/>
              </p:cNvGrpSpPr>
              <p:nvPr/>
            </p:nvGrpSpPr>
            <p:grpSpPr bwMode="auto">
              <a:xfrm>
                <a:off x="457200" y="5334000"/>
                <a:ext cx="3429000" cy="838200"/>
                <a:chOff x="4700588" y="5783263"/>
                <a:chExt cx="3687149" cy="838200"/>
              </a:xfrm>
            </p:grpSpPr>
            <p:sp>
              <p:nvSpPr>
                <p:cNvPr id="2" name="Rounded Rectangle 1"/>
                <p:cNvSpPr/>
                <p:nvPr/>
              </p:nvSpPr>
              <p:spPr>
                <a:xfrm>
                  <a:off x="7162101" y="6088526"/>
                  <a:ext cx="1225636" cy="5331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Job Satisfaction</a:t>
                  </a:r>
                </a:p>
              </p:txBody>
            </p:sp>
            <p:sp>
              <p:nvSpPr>
                <p:cNvPr id="6" name="Rounded Rectangle 5"/>
                <p:cNvSpPr/>
                <p:nvPr/>
              </p:nvSpPr>
              <p:spPr>
                <a:xfrm>
                  <a:off x="4700588" y="6172626"/>
                  <a:ext cx="1143699" cy="4014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Salary</a:t>
                  </a:r>
                </a:p>
              </p:txBody>
            </p:sp>
            <p:cxnSp>
              <p:nvCxnSpPr>
                <p:cNvPr id="4" name="Straight Arrow Connector 3"/>
                <p:cNvCxnSpPr>
                  <a:stCxn id="6" idx="3"/>
                  <a:endCxn id="2" idx="1"/>
                </p:cNvCxnSpPr>
                <p:nvPr/>
              </p:nvCxnSpPr>
              <p:spPr>
                <a:xfrm flipV="1">
                  <a:off x="5844287" y="6355107"/>
                  <a:ext cx="1317814" cy="174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5931345" y="5783862"/>
                  <a:ext cx="1078832" cy="388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Job Freedom</a:t>
                  </a:r>
                </a:p>
              </p:txBody>
            </p:sp>
            <p:cxnSp>
              <p:nvCxnSpPr>
                <p:cNvPr id="13" name="Straight Arrow Connector 12"/>
                <p:cNvCxnSpPr>
                  <a:stCxn id="9" idx="2"/>
                </p:cNvCxnSpPr>
                <p:nvPr/>
              </p:nvCxnSpPr>
              <p:spPr>
                <a:xfrm>
                  <a:off x="6470761" y="6172626"/>
                  <a:ext cx="6828" cy="1824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 name="TextBox 2"/>
            <p:cNvSpPr txBox="1"/>
            <p:nvPr/>
          </p:nvSpPr>
          <p:spPr>
            <a:xfrm>
              <a:off x="1576388" y="5874564"/>
              <a:ext cx="438150" cy="276999"/>
            </a:xfrm>
            <a:prstGeom prst="rect">
              <a:avLst/>
            </a:prstGeom>
            <a:noFill/>
          </p:spPr>
          <p:txBody>
            <a:bodyPr wrap="square" rtlCol="0">
              <a:spAutoFit/>
            </a:bodyPr>
            <a:lstStyle/>
            <a:p>
              <a:r>
                <a:rPr lang="en-US" sz="1200" dirty="0" smtClean="0"/>
                <a:t>H1</a:t>
              </a:r>
              <a:endParaRPr lang="en-US" sz="1200" dirty="0"/>
            </a:p>
          </p:txBody>
        </p:sp>
        <p:sp>
          <p:nvSpPr>
            <p:cNvPr id="15" name="TextBox 14"/>
            <p:cNvSpPr txBox="1"/>
            <p:nvPr/>
          </p:nvSpPr>
          <p:spPr>
            <a:xfrm>
              <a:off x="2090738" y="5675720"/>
              <a:ext cx="438150" cy="276999"/>
            </a:xfrm>
            <a:prstGeom prst="rect">
              <a:avLst/>
            </a:prstGeom>
            <a:noFill/>
          </p:spPr>
          <p:txBody>
            <a:bodyPr wrap="square" rtlCol="0">
              <a:spAutoFit/>
            </a:bodyPr>
            <a:lstStyle/>
            <a:p>
              <a:r>
                <a:rPr lang="en-US" sz="1200" dirty="0" smtClean="0"/>
                <a:t>H2</a:t>
              </a:r>
              <a:endParaRPr lang="en-US" sz="12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44562"/>
          </a:xfrm>
        </p:spPr>
        <p:txBody>
          <a:bodyPr/>
          <a:lstStyle/>
          <a:p>
            <a:pPr eaLnBrk="1" hangingPunct="1"/>
            <a:r>
              <a:rPr lang="en-US" altLang="en-US" sz="4800" b="1" smtClean="0"/>
              <a:t>Concept, construct, variable</a:t>
            </a:r>
          </a:p>
        </p:txBody>
      </p:sp>
      <p:sp>
        <p:nvSpPr>
          <p:cNvPr id="16387" name="Rectangle 3"/>
          <p:cNvSpPr>
            <a:spLocks noGrp="1" noChangeArrowheads="1"/>
          </p:cNvSpPr>
          <p:nvPr>
            <p:ph idx="1"/>
          </p:nvPr>
        </p:nvSpPr>
        <p:spPr>
          <a:xfrm>
            <a:off x="457200" y="1295400"/>
            <a:ext cx="8382000" cy="5257800"/>
          </a:xfrm>
        </p:spPr>
        <p:txBody>
          <a:bodyPr/>
          <a:lstStyle/>
          <a:p>
            <a:pPr marL="609600" lvl="2" indent="-609600" eaLnBrk="1" hangingPunct="1">
              <a:lnSpc>
                <a:spcPct val="90000"/>
              </a:lnSpc>
              <a:spcAft>
                <a:spcPts val="1200"/>
              </a:spcAft>
              <a:buFont typeface="Wingdings" panose="05000000000000000000" pitchFamily="2" charset="2"/>
              <a:buChar char="q"/>
            </a:pPr>
            <a:r>
              <a:rPr lang="en-US" altLang="en-US" b="1" dirty="0" smtClean="0"/>
              <a:t>Concept </a:t>
            </a:r>
            <a:r>
              <a:rPr lang="en-US" altLang="en-US" dirty="0" smtClean="0"/>
              <a:t> – Something we conceive in our mind (Merriam-Webster, 2014) to help identify/understand/explain tangible and intangible things we can see, feel, or imagine.</a:t>
            </a:r>
            <a:br>
              <a:rPr lang="en-US" altLang="en-US" dirty="0" smtClean="0"/>
            </a:br>
            <a:r>
              <a:rPr lang="en-US" altLang="en-US" b="1" dirty="0" smtClean="0"/>
              <a:t>Examples:</a:t>
            </a:r>
            <a:r>
              <a:rPr lang="en-US" altLang="en-US" dirty="0" smtClean="0"/>
              <a:t> beauty, </a:t>
            </a:r>
            <a:r>
              <a:rPr lang="en-US" altLang="en-US" dirty="0"/>
              <a:t>pain, justice</a:t>
            </a:r>
            <a:endParaRPr lang="en-US" altLang="en-US" dirty="0" smtClean="0"/>
          </a:p>
          <a:p>
            <a:pPr marL="609600" lvl="2" indent="-609600" eaLnBrk="1" hangingPunct="1">
              <a:lnSpc>
                <a:spcPct val="90000"/>
              </a:lnSpc>
              <a:spcAft>
                <a:spcPts val="1200"/>
              </a:spcAft>
              <a:buFont typeface="Wingdings" panose="05000000000000000000" pitchFamily="2" charset="2"/>
              <a:buChar char="q"/>
            </a:pPr>
            <a:r>
              <a:rPr lang="en-US" altLang="en-US" b="1" dirty="0" smtClean="0"/>
              <a:t>Constructs</a:t>
            </a:r>
            <a:r>
              <a:rPr lang="en-US" altLang="en-US" dirty="0" smtClean="0"/>
              <a:t> – Very similar to concepts, constructs are people’s theoretical “constructions” that are based on observations but which cannot be seen either directly.</a:t>
            </a:r>
            <a:br>
              <a:rPr lang="en-US" altLang="en-US" dirty="0" smtClean="0"/>
            </a:br>
            <a:r>
              <a:rPr lang="en-US" altLang="en-US" b="1" dirty="0" smtClean="0"/>
              <a:t>Example:</a:t>
            </a:r>
            <a:r>
              <a:rPr lang="en-US" altLang="en-US" dirty="0" smtClean="0"/>
              <a:t> IQ, usefulness, satisfaction</a:t>
            </a:r>
          </a:p>
          <a:p>
            <a:pPr marL="609600" lvl="2" indent="-609600" eaLnBrk="1" hangingPunct="1">
              <a:lnSpc>
                <a:spcPct val="90000"/>
              </a:lnSpc>
              <a:spcAft>
                <a:spcPts val="1200"/>
              </a:spcAft>
              <a:buFont typeface="Wingdings" panose="05000000000000000000" pitchFamily="2" charset="2"/>
              <a:buChar char="q"/>
            </a:pPr>
            <a:r>
              <a:rPr lang="en-US" altLang="en-US" b="1" dirty="0" smtClean="0"/>
              <a:t>Variable</a:t>
            </a:r>
            <a:r>
              <a:rPr lang="en-US" altLang="en-US" dirty="0" smtClean="0"/>
              <a:t> (also called factor)</a:t>
            </a:r>
          </a:p>
          <a:p>
            <a:pPr marL="1066800" lvl="3" indent="-609600" eaLnBrk="1" hangingPunct="1">
              <a:lnSpc>
                <a:spcPct val="90000"/>
              </a:lnSpc>
              <a:spcBef>
                <a:spcPct val="0"/>
              </a:spcBef>
              <a:spcAft>
                <a:spcPts val="600"/>
              </a:spcAft>
              <a:buFont typeface="Wingdings" panose="05000000000000000000" pitchFamily="2" charset="2"/>
              <a:buChar char="q"/>
            </a:pPr>
            <a:r>
              <a:rPr lang="en-US" altLang="en-US" dirty="0" smtClean="0"/>
              <a:t>Statistical term used to refer to and “measure” constructs used in research</a:t>
            </a:r>
          </a:p>
          <a:p>
            <a:pPr marL="1066800" lvl="3" indent="-609600" eaLnBrk="1" hangingPunct="1">
              <a:lnSpc>
                <a:spcPct val="90000"/>
              </a:lnSpc>
              <a:spcBef>
                <a:spcPct val="0"/>
              </a:spcBef>
              <a:spcAft>
                <a:spcPts val="600"/>
              </a:spcAft>
              <a:buFont typeface="Wingdings" panose="05000000000000000000" pitchFamily="2" charset="2"/>
              <a:buChar char="q"/>
            </a:pPr>
            <a:r>
              <a:rPr lang="en-US" altLang="en-US" dirty="0" smtClean="0"/>
              <a:t>Variables have “values” or levels that can change. Examples: IQ can be high or low. Gender can be male, female, etc. </a:t>
            </a:r>
          </a:p>
          <a:p>
            <a:pPr marL="609600" lvl="2" indent="-609600" eaLnBrk="1" hangingPunct="1">
              <a:lnSpc>
                <a:spcPct val="90000"/>
              </a:lnSpc>
              <a:spcAft>
                <a:spcPts val="1200"/>
              </a:spcAft>
              <a:buFont typeface="Wingdings" panose="05000000000000000000" pitchFamily="2" charset="2"/>
              <a:buChar char="q"/>
            </a:pPr>
            <a:r>
              <a:rPr lang="en-US" altLang="en-US" dirty="0" smtClean="0"/>
              <a:t>There are different types of variables</a:t>
            </a:r>
          </a:p>
        </p:txBody>
      </p:sp>
      <p:sp>
        <p:nvSpPr>
          <p:cNvPr id="16388" name="Slide Number Placeholder 5"/>
          <p:cNvSpPr>
            <a:spLocks/>
          </p:cNvSpPr>
          <p:nvPr/>
        </p:nvSpPr>
        <p:spPr bwMode="auto">
          <a:xfrm>
            <a:off x="7562850" y="6354763"/>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73B7AACC-0AEB-4A8C-ADFF-915E784FBE87}" type="slidenum">
              <a:rPr lang="en-US" altLang="en-US" sz="2000">
                <a:solidFill>
                  <a:srgbClr val="898989"/>
                </a:solidFill>
              </a:rPr>
              <a:pPr algn="r" eaLnBrk="1" hangingPunct="1">
                <a:spcBef>
                  <a:spcPct val="0"/>
                </a:spcBef>
                <a:buFontTx/>
                <a:buNone/>
              </a:pPr>
              <a:t>6</a:t>
            </a:fld>
            <a:endParaRPr lang="en-US" altLang="en-US" sz="200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622300"/>
          </a:xfrm>
        </p:spPr>
        <p:txBody>
          <a:bodyPr/>
          <a:lstStyle/>
          <a:p>
            <a:pPr eaLnBrk="1" hangingPunct="1"/>
            <a:r>
              <a:rPr lang="en-US" altLang="en-US" b="1" smtClean="0"/>
              <a:t>Types of variable</a:t>
            </a:r>
          </a:p>
        </p:txBody>
      </p:sp>
      <p:sp>
        <p:nvSpPr>
          <p:cNvPr id="18435" name="Rectangle 3"/>
          <p:cNvSpPr>
            <a:spLocks noGrp="1" noChangeArrowheads="1"/>
          </p:cNvSpPr>
          <p:nvPr>
            <p:ph idx="1"/>
          </p:nvPr>
        </p:nvSpPr>
        <p:spPr>
          <a:xfrm>
            <a:off x="492125" y="914400"/>
            <a:ext cx="8229600" cy="3913188"/>
          </a:xfrm>
        </p:spPr>
        <p:txBody>
          <a:bodyPr/>
          <a:lstStyle/>
          <a:p>
            <a:pPr marL="609600" indent="-609600" eaLnBrk="1" hangingPunct="1">
              <a:lnSpc>
                <a:spcPct val="90000"/>
              </a:lnSpc>
              <a:spcAft>
                <a:spcPts val="600"/>
              </a:spcAft>
            </a:pPr>
            <a:r>
              <a:rPr lang="en-US" altLang="en-US" sz="2600" b="1" smtClean="0"/>
              <a:t>Dependent variable</a:t>
            </a:r>
            <a:r>
              <a:rPr lang="en-US" altLang="en-US" sz="2600" smtClean="0"/>
              <a:t> – The variable you are trying to explain or predict. The variable that </a:t>
            </a:r>
            <a:r>
              <a:rPr lang="en-US" altLang="en-US" sz="2600" u="sng" smtClean="0"/>
              <a:t>depends on </a:t>
            </a:r>
            <a:r>
              <a:rPr lang="en-US" altLang="en-US" sz="2600" smtClean="0"/>
              <a:t>the other variables. </a:t>
            </a:r>
            <a:endParaRPr lang="en-US" altLang="en-US" sz="2600" b="1" smtClean="0"/>
          </a:p>
          <a:p>
            <a:pPr marL="609600" indent="-609600" eaLnBrk="1" hangingPunct="1">
              <a:lnSpc>
                <a:spcPct val="90000"/>
              </a:lnSpc>
              <a:spcAft>
                <a:spcPts val="600"/>
              </a:spcAft>
            </a:pPr>
            <a:r>
              <a:rPr lang="en-US" altLang="en-US" sz="2600" b="1" smtClean="0">
                <a:solidFill>
                  <a:srgbClr val="000000"/>
                </a:solidFill>
                <a:ea typeface="Times New Roman" panose="02020603050405020304" pitchFamily="18" charset="0"/>
                <a:cs typeface="Courier New" panose="02070309020205020404" pitchFamily="49" charset="0"/>
              </a:rPr>
              <a:t>Independent variables - </a:t>
            </a:r>
            <a:r>
              <a:rPr lang="en-US" altLang="en-US" sz="2600" smtClean="0"/>
              <a:t>AKA predictors or explanatory variables, are the factors that you think explain the variation in the dependent variable. </a:t>
            </a:r>
          </a:p>
          <a:p>
            <a:pPr marL="609600" indent="-609600" eaLnBrk="1" hangingPunct="1">
              <a:lnSpc>
                <a:spcPct val="90000"/>
              </a:lnSpc>
              <a:spcAft>
                <a:spcPts val="600"/>
              </a:spcAft>
            </a:pPr>
            <a:r>
              <a:rPr lang="en-US" altLang="en-US" sz="2600" b="1" smtClean="0">
                <a:solidFill>
                  <a:srgbClr val="000000"/>
                </a:solidFill>
                <a:cs typeface="Times New Roman" panose="02020603050405020304" pitchFamily="18" charset="0"/>
              </a:rPr>
              <a:t>Moderating variable – </a:t>
            </a:r>
            <a:r>
              <a:rPr lang="en-US" altLang="en-US" sz="2600" smtClean="0">
                <a:solidFill>
                  <a:srgbClr val="000000"/>
                </a:solidFill>
                <a:cs typeface="Times New Roman" panose="02020603050405020304" pitchFamily="18" charset="0"/>
              </a:rPr>
              <a:t>or </a:t>
            </a:r>
            <a:r>
              <a:rPr lang="en-US" altLang="en-US" sz="2600" u="sng" smtClean="0">
                <a:solidFill>
                  <a:srgbClr val="000000"/>
                </a:solidFill>
                <a:cs typeface="Times New Roman" panose="02020603050405020304" pitchFamily="18" charset="0"/>
              </a:rPr>
              <a:t>moderator</a:t>
            </a:r>
            <a:r>
              <a:rPr lang="en-US" altLang="en-US" sz="2600" smtClean="0">
                <a:solidFill>
                  <a:srgbClr val="000000"/>
                </a:solidFill>
                <a:cs typeface="Times New Roman" panose="02020603050405020304" pitchFamily="18" charset="0"/>
              </a:rPr>
              <a:t> is a variable</a:t>
            </a:r>
            <a:r>
              <a:rPr lang="en-US" altLang="en-US" sz="2600" smtClean="0"/>
              <a:t> that moderates the relationship between two other variables. </a:t>
            </a:r>
          </a:p>
        </p:txBody>
      </p:sp>
      <p:sp>
        <p:nvSpPr>
          <p:cNvPr id="18436"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8EC030F1-50E2-4DB4-B70F-165AC15D4B38}" type="slidenum">
              <a:rPr lang="en-US" altLang="en-US" sz="2000">
                <a:solidFill>
                  <a:srgbClr val="898989"/>
                </a:solidFill>
              </a:rPr>
              <a:pPr algn="r" eaLnBrk="1" hangingPunct="1">
                <a:spcBef>
                  <a:spcPct val="0"/>
                </a:spcBef>
                <a:buFontTx/>
                <a:buNone/>
              </a:pPr>
              <a:t>7</a:t>
            </a:fld>
            <a:endParaRPr lang="en-US" altLang="en-US" sz="2000">
              <a:solidFill>
                <a:srgbClr val="898989"/>
              </a:solidFill>
            </a:endParaRPr>
          </a:p>
        </p:txBody>
      </p:sp>
      <p:grpSp>
        <p:nvGrpSpPr>
          <p:cNvPr id="18437" name="Group 22539"/>
          <p:cNvGrpSpPr>
            <a:grpSpLocks/>
          </p:cNvGrpSpPr>
          <p:nvPr/>
        </p:nvGrpSpPr>
        <p:grpSpPr bwMode="auto">
          <a:xfrm>
            <a:off x="2538413" y="4419600"/>
            <a:ext cx="5843587" cy="2243138"/>
            <a:chOff x="2234046" y="4501525"/>
            <a:chExt cx="5843154" cy="2243617"/>
          </a:xfrm>
        </p:grpSpPr>
        <p:sp>
          <p:nvSpPr>
            <p:cNvPr id="17" name="Rectangle 16"/>
            <p:cNvSpPr/>
            <p:nvPr/>
          </p:nvSpPr>
          <p:spPr>
            <a:xfrm>
              <a:off x="5867564" y="6233858"/>
              <a:ext cx="2209636" cy="203243"/>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Dependent variable</a:t>
              </a:r>
            </a:p>
          </p:txBody>
        </p:sp>
        <p:sp>
          <p:nvSpPr>
            <p:cNvPr id="25" name="Rectangle 24"/>
            <p:cNvSpPr/>
            <p:nvPr/>
          </p:nvSpPr>
          <p:spPr>
            <a:xfrm>
              <a:off x="2234046" y="6541899"/>
              <a:ext cx="2396947" cy="203243"/>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Independent variables</a:t>
              </a:r>
            </a:p>
          </p:txBody>
        </p:sp>
        <p:grpSp>
          <p:nvGrpSpPr>
            <p:cNvPr id="18440" name="Group 22538"/>
            <p:cNvGrpSpPr>
              <a:grpSpLocks/>
            </p:cNvGrpSpPr>
            <p:nvPr/>
          </p:nvGrpSpPr>
          <p:grpSpPr bwMode="auto">
            <a:xfrm>
              <a:off x="2552700" y="4800863"/>
              <a:ext cx="5029200" cy="1622305"/>
              <a:chOff x="2552700" y="4800863"/>
              <a:chExt cx="5029200" cy="1622305"/>
            </a:xfrm>
          </p:grpSpPr>
          <p:grpSp>
            <p:nvGrpSpPr>
              <p:cNvPr id="18442" name="Group 14"/>
              <p:cNvGrpSpPr>
                <a:grpSpLocks/>
              </p:cNvGrpSpPr>
              <p:nvPr/>
            </p:nvGrpSpPr>
            <p:grpSpPr bwMode="auto">
              <a:xfrm>
                <a:off x="2552700" y="5007408"/>
                <a:ext cx="5029200" cy="1415760"/>
                <a:chOff x="2895600" y="5289840"/>
                <a:chExt cx="5029200" cy="1415760"/>
              </a:xfrm>
            </p:grpSpPr>
            <p:sp>
              <p:nvSpPr>
                <p:cNvPr id="3" name="Rounded Rectangle 2"/>
                <p:cNvSpPr/>
                <p:nvPr/>
              </p:nvSpPr>
              <p:spPr>
                <a:xfrm>
                  <a:off x="2896009" y="5290478"/>
                  <a:ext cx="1447693" cy="42554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Usefulness</a:t>
                  </a:r>
                </a:p>
              </p:txBody>
            </p:sp>
            <p:sp>
              <p:nvSpPr>
                <p:cNvPr id="13" name="Rounded Rectangle 12"/>
                <p:cNvSpPr/>
                <p:nvPr/>
              </p:nvSpPr>
              <p:spPr>
                <a:xfrm>
                  <a:off x="2896009" y="6279701"/>
                  <a:ext cx="1447693" cy="42554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Ease-of-use</a:t>
                  </a:r>
                </a:p>
              </p:txBody>
            </p:sp>
            <p:sp>
              <p:nvSpPr>
                <p:cNvPr id="14" name="Rounded Rectangle 13"/>
                <p:cNvSpPr/>
                <p:nvPr/>
              </p:nvSpPr>
              <p:spPr>
                <a:xfrm>
                  <a:off x="6477143" y="5733485"/>
                  <a:ext cx="1447693" cy="590676"/>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Adoption of IT</a:t>
                  </a:r>
                </a:p>
              </p:txBody>
            </p:sp>
            <p:cxnSp>
              <p:nvCxnSpPr>
                <p:cNvPr id="6" name="Straight Arrow Connector 5"/>
                <p:cNvCxnSpPr>
                  <a:stCxn id="3" idx="3"/>
                  <a:endCxn id="14" idx="1"/>
                </p:cNvCxnSpPr>
                <p:nvPr/>
              </p:nvCxnSpPr>
              <p:spPr>
                <a:xfrm>
                  <a:off x="4343702" y="5503249"/>
                  <a:ext cx="2133442" cy="52557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V="1">
                  <a:off x="4343702" y="6184431"/>
                  <a:ext cx="2133442" cy="42236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grpSp>
            <p:nvGrpSpPr>
              <p:cNvPr id="18443" name="Group 22537"/>
              <p:cNvGrpSpPr>
                <a:grpSpLocks/>
              </p:cNvGrpSpPr>
              <p:nvPr/>
            </p:nvGrpSpPr>
            <p:grpSpPr bwMode="auto">
              <a:xfrm>
                <a:off x="4572000" y="4800863"/>
                <a:ext cx="990600" cy="1197145"/>
                <a:chOff x="4572000" y="4800863"/>
                <a:chExt cx="990600" cy="1197145"/>
              </a:xfrm>
            </p:grpSpPr>
            <p:sp>
              <p:nvSpPr>
                <p:cNvPr id="18" name="Rounded Rectangle 17"/>
                <p:cNvSpPr/>
                <p:nvPr/>
              </p:nvSpPr>
              <p:spPr>
                <a:xfrm>
                  <a:off x="4572259" y="4801627"/>
                  <a:ext cx="990527" cy="238176"/>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Culture</a:t>
                  </a:r>
                </a:p>
              </p:txBody>
            </p:sp>
            <p:cxnSp>
              <p:nvCxnSpPr>
                <p:cNvPr id="20" name="Straight Arrow Connector 19"/>
                <p:cNvCxnSpPr/>
                <p:nvPr/>
              </p:nvCxnSpPr>
              <p:spPr>
                <a:xfrm>
                  <a:off x="4630993" y="5039803"/>
                  <a:ext cx="0" cy="2937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5410397" y="5039803"/>
                  <a:ext cx="0" cy="9574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sp>
          <p:nvSpPr>
            <p:cNvPr id="42" name="Rectangle 41"/>
            <p:cNvSpPr/>
            <p:nvPr/>
          </p:nvSpPr>
          <p:spPr>
            <a:xfrm>
              <a:off x="4076996" y="4501525"/>
              <a:ext cx="2209636" cy="203243"/>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dirty="0"/>
                <a:t>Moderating variable</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0"/>
            <a:ext cx="8229600" cy="715963"/>
          </a:xfrm>
        </p:spPr>
        <p:txBody>
          <a:bodyPr/>
          <a:lstStyle/>
          <a:p>
            <a:pPr eaLnBrk="1" hangingPunct="1"/>
            <a:r>
              <a:rPr lang="en-US" altLang="en-US" sz="4000" b="1" smtClean="0"/>
              <a:t>Dimension, indicator</a:t>
            </a:r>
          </a:p>
        </p:txBody>
      </p:sp>
      <p:sp>
        <p:nvSpPr>
          <p:cNvPr id="20483" name="Rectangle 3"/>
          <p:cNvSpPr>
            <a:spLocks noGrp="1" noChangeArrowheads="1"/>
          </p:cNvSpPr>
          <p:nvPr>
            <p:ph idx="1"/>
          </p:nvPr>
        </p:nvSpPr>
        <p:spPr>
          <a:xfrm>
            <a:off x="492125" y="1143000"/>
            <a:ext cx="8229600" cy="3048000"/>
          </a:xfrm>
        </p:spPr>
        <p:txBody>
          <a:bodyPr/>
          <a:lstStyle/>
          <a:p>
            <a:pPr marL="609600" indent="-609600" eaLnBrk="1" hangingPunct="1">
              <a:lnSpc>
                <a:spcPct val="90000"/>
              </a:lnSpc>
              <a:spcAft>
                <a:spcPts val="1200"/>
              </a:spcAft>
            </a:pPr>
            <a:r>
              <a:rPr lang="en-US" altLang="en-US" sz="2400" b="1" smtClean="0">
                <a:solidFill>
                  <a:srgbClr val="000000"/>
                </a:solidFill>
                <a:cs typeface="Times New Roman" panose="02020603050405020304" pitchFamily="18" charset="0"/>
              </a:rPr>
              <a:t>Constructs are vague and abstract. They can’t be measured directly</a:t>
            </a:r>
          </a:p>
          <a:p>
            <a:pPr marL="609600" indent="-609600" eaLnBrk="1" hangingPunct="1">
              <a:lnSpc>
                <a:spcPct val="90000"/>
              </a:lnSpc>
              <a:spcAft>
                <a:spcPts val="1200"/>
              </a:spcAft>
            </a:pPr>
            <a:r>
              <a:rPr lang="en-US" altLang="en-US" sz="2400" b="1" smtClean="0">
                <a:solidFill>
                  <a:srgbClr val="000000"/>
                </a:solidFill>
                <a:cs typeface="Times New Roman" panose="02020603050405020304" pitchFamily="18" charset="0"/>
              </a:rPr>
              <a:t>Dimensions and indicators are used to measure constructs</a:t>
            </a:r>
          </a:p>
          <a:p>
            <a:pPr marL="609600" indent="-609600" eaLnBrk="1" hangingPunct="1">
              <a:lnSpc>
                <a:spcPct val="90000"/>
              </a:lnSpc>
              <a:spcAft>
                <a:spcPts val="1200"/>
              </a:spcAft>
            </a:pPr>
            <a:r>
              <a:rPr lang="en-US" altLang="en-US" sz="2400" b="1" smtClean="0">
                <a:solidFill>
                  <a:srgbClr val="000000"/>
                </a:solidFill>
                <a:cs typeface="Times New Roman" panose="02020603050405020304" pitchFamily="18" charset="0"/>
              </a:rPr>
              <a:t>Dimensions and indicators</a:t>
            </a:r>
          </a:p>
          <a:p>
            <a:pPr marL="1009650" lvl="1" indent="-609600" eaLnBrk="1" hangingPunct="1">
              <a:lnSpc>
                <a:spcPct val="90000"/>
              </a:lnSpc>
              <a:spcAft>
                <a:spcPts val="1200"/>
              </a:spcAft>
            </a:pPr>
            <a:r>
              <a:rPr lang="en-US" altLang="en-US" sz="1800" b="1" smtClean="0">
                <a:solidFill>
                  <a:srgbClr val="000000"/>
                </a:solidFill>
                <a:cs typeface="Times New Roman" panose="02020603050405020304" pitchFamily="18" charset="0"/>
              </a:rPr>
              <a:t>Represent different facets or aspects of a construct</a:t>
            </a:r>
          </a:p>
          <a:p>
            <a:pPr marL="1009650" lvl="1" indent="-609600" eaLnBrk="1" hangingPunct="1">
              <a:lnSpc>
                <a:spcPct val="90000"/>
              </a:lnSpc>
              <a:spcAft>
                <a:spcPts val="1200"/>
              </a:spcAft>
            </a:pPr>
            <a:r>
              <a:rPr lang="en-US" altLang="en-US" sz="1800" b="1" smtClean="0">
                <a:solidFill>
                  <a:srgbClr val="000000"/>
                </a:solidFill>
                <a:cs typeface="Times New Roman" panose="02020603050405020304" pitchFamily="18" charset="0"/>
              </a:rPr>
              <a:t>Here are some indicators/dimensions of IT ease-of-use and IT usefulness:</a:t>
            </a:r>
          </a:p>
          <a:p>
            <a:pPr marL="609600" indent="-609600" eaLnBrk="1" hangingPunct="1">
              <a:lnSpc>
                <a:spcPct val="90000"/>
              </a:lnSpc>
              <a:spcAft>
                <a:spcPts val="1200"/>
              </a:spcAft>
            </a:pPr>
            <a:endParaRPr lang="en-US" altLang="en-US" sz="2400" smtClean="0">
              <a:solidFill>
                <a:srgbClr val="000000"/>
              </a:solidFill>
              <a:cs typeface="Times New Roman" panose="02020603050405020304" pitchFamily="18" charset="0"/>
            </a:endParaRPr>
          </a:p>
        </p:txBody>
      </p:sp>
      <p:sp>
        <p:nvSpPr>
          <p:cNvPr id="20484"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6B9AC384-56DF-43B6-B808-9F7BD27B2156}" type="slidenum">
              <a:rPr lang="en-US" altLang="en-US" sz="2000">
                <a:solidFill>
                  <a:srgbClr val="898989"/>
                </a:solidFill>
              </a:rPr>
              <a:pPr algn="r" eaLnBrk="1" hangingPunct="1">
                <a:spcBef>
                  <a:spcPct val="0"/>
                </a:spcBef>
                <a:buFontTx/>
                <a:buNone/>
              </a:pPr>
              <a:t>8</a:t>
            </a:fld>
            <a:endParaRPr lang="en-US" altLang="en-US" sz="2000">
              <a:solidFill>
                <a:srgbClr val="898989"/>
              </a:solidFill>
            </a:endParaRPr>
          </a:p>
        </p:txBody>
      </p:sp>
      <p:graphicFrame>
        <p:nvGraphicFramePr>
          <p:cNvPr id="2" name="Table 1"/>
          <p:cNvGraphicFramePr>
            <a:graphicFrameLocks noGrp="1"/>
          </p:cNvGraphicFramePr>
          <p:nvPr/>
        </p:nvGraphicFramePr>
        <p:xfrm>
          <a:off x="457200" y="4267200"/>
          <a:ext cx="8264525" cy="1828800"/>
        </p:xfrm>
        <a:graphic>
          <a:graphicData uri="http://schemas.openxmlformats.org/drawingml/2006/table">
            <a:tbl>
              <a:tblPr firstRow="1" bandRow="1">
                <a:tableStyleId>{5C22544A-7EE6-4342-B048-85BDC9FD1C3A}</a:tableStyleId>
              </a:tblPr>
              <a:tblGrid>
                <a:gridCol w="4343552"/>
                <a:gridCol w="3920973"/>
              </a:tblGrid>
              <a:tr h="324196">
                <a:tc>
                  <a:txBody>
                    <a:bodyPr/>
                    <a:lstStyle/>
                    <a:p>
                      <a:r>
                        <a:rPr lang="en-US" dirty="0" smtClean="0"/>
                        <a:t>Indicators of IT usefulness</a:t>
                      </a:r>
                      <a:endParaRPr lang="en-US" dirty="0"/>
                    </a:p>
                  </a:txBody>
                  <a:tcPr marL="91443" marR="91443"/>
                </a:tc>
                <a:tc>
                  <a:txBody>
                    <a:bodyPr/>
                    <a:lstStyle/>
                    <a:p>
                      <a:r>
                        <a:rPr lang="en-US" dirty="0" smtClean="0"/>
                        <a:t>Indicators of IT ease-of-use</a:t>
                      </a:r>
                      <a:endParaRPr lang="en-US" dirty="0"/>
                    </a:p>
                  </a:txBody>
                  <a:tcPr marL="91443" marR="91443"/>
                </a:tc>
              </a:tr>
              <a:tr h="330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Ability to help in decision making</a:t>
                      </a:r>
                    </a:p>
                  </a:txBody>
                  <a:tcPr marL="91443" marR="91443"/>
                </a:tc>
                <a:tc>
                  <a:txBody>
                    <a:bodyPr/>
                    <a:lstStyle/>
                    <a:p>
                      <a:r>
                        <a:rPr lang="en-US" dirty="0" smtClean="0"/>
                        <a:t>User</a:t>
                      </a:r>
                      <a:r>
                        <a:rPr lang="en-US" baseline="0" dirty="0" smtClean="0"/>
                        <a:t> friendliness</a:t>
                      </a:r>
                      <a:endParaRPr lang="en-US" dirty="0"/>
                    </a:p>
                  </a:txBody>
                  <a:tcPr marL="91443" marR="91443"/>
                </a:tc>
              </a:tr>
              <a:tr h="330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Quality</a:t>
                      </a:r>
                      <a:r>
                        <a:rPr lang="en-US" baseline="0" dirty="0" smtClean="0"/>
                        <a:t> of information generated by the IT</a:t>
                      </a:r>
                      <a:endParaRPr lang="en-US" dirty="0" smtClean="0"/>
                    </a:p>
                  </a:txBody>
                  <a:tcPr marL="91443" marR="91443"/>
                </a:tc>
                <a:tc>
                  <a:txBody>
                    <a:bodyPr/>
                    <a:lstStyle/>
                    <a:p>
                      <a:r>
                        <a:rPr lang="en-US" dirty="0" smtClean="0"/>
                        <a:t>Amount</a:t>
                      </a:r>
                      <a:r>
                        <a:rPr lang="en-US" baseline="0" dirty="0" smtClean="0"/>
                        <a:t> of training required to learn it</a:t>
                      </a:r>
                      <a:endParaRPr lang="en-US" dirty="0"/>
                    </a:p>
                  </a:txBody>
                  <a:tcPr marL="91443" marR="91443"/>
                </a:tc>
              </a:tr>
              <a:tr h="330200">
                <a:tc>
                  <a:txBody>
                    <a:bodyPr/>
                    <a:lstStyle/>
                    <a:p>
                      <a:endParaRPr lang="en-US" dirty="0"/>
                    </a:p>
                  </a:txBody>
                  <a:tcPr marL="91443" marR="91443"/>
                </a:tc>
                <a:tc>
                  <a:txBody>
                    <a:bodyPr/>
                    <a:lstStyle/>
                    <a:p>
                      <a:endParaRPr lang="en-US" dirty="0"/>
                    </a:p>
                  </a:txBody>
                  <a:tcPr marL="91443" marR="91443"/>
                </a:tc>
              </a:tr>
              <a:tr h="330200">
                <a:tc>
                  <a:txBody>
                    <a:bodyPr/>
                    <a:lstStyle/>
                    <a:p>
                      <a:endParaRPr lang="en-US"/>
                    </a:p>
                  </a:txBody>
                  <a:tcPr marL="91443" marR="91443"/>
                </a:tc>
                <a:tc>
                  <a:txBody>
                    <a:bodyPr/>
                    <a:lstStyle/>
                    <a:p>
                      <a:endParaRPr lang="en-US" dirty="0"/>
                    </a:p>
                  </a:txBody>
                  <a:tcPr marL="91443" marR="91443"/>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04800" y="457200"/>
            <a:ext cx="8610600" cy="762000"/>
          </a:xfrm>
        </p:spPr>
        <p:txBody>
          <a:bodyPr/>
          <a:lstStyle/>
          <a:p>
            <a:pPr eaLnBrk="1" hangingPunct="1">
              <a:lnSpc>
                <a:spcPct val="75000"/>
              </a:lnSpc>
            </a:pPr>
            <a:r>
              <a:rPr lang="en-US" altLang="en-US" sz="4000" smtClean="0"/>
              <a:t>APA citation style for academic research</a:t>
            </a:r>
          </a:p>
        </p:txBody>
      </p:sp>
      <p:sp>
        <p:nvSpPr>
          <p:cNvPr id="22531" name="Rectangle 3"/>
          <p:cNvSpPr>
            <a:spLocks noGrp="1" noChangeArrowheads="1"/>
          </p:cNvSpPr>
          <p:nvPr>
            <p:ph idx="4294967295"/>
          </p:nvPr>
        </p:nvSpPr>
        <p:spPr>
          <a:xfrm>
            <a:off x="304800" y="1371600"/>
            <a:ext cx="8610600" cy="4038600"/>
          </a:xfrm>
        </p:spPr>
        <p:txBody>
          <a:bodyPr/>
          <a:lstStyle/>
          <a:p>
            <a:pPr marL="609600" indent="-609600" eaLnBrk="1" hangingPunct="1">
              <a:lnSpc>
                <a:spcPct val="80000"/>
              </a:lnSpc>
              <a:spcAft>
                <a:spcPts val="1200"/>
              </a:spcAft>
              <a:buFont typeface="Wingdings" panose="05000000000000000000" pitchFamily="2" charset="2"/>
              <a:buChar char="q"/>
            </a:pPr>
            <a:r>
              <a:rPr lang="en-US" altLang="en-US" sz="2800" smtClean="0"/>
              <a:t>Established by the </a:t>
            </a:r>
            <a:r>
              <a:rPr lang="en-US" altLang="en-US" sz="2800" smtClean="0">
                <a:solidFill>
                  <a:srgbClr val="FF0000"/>
                </a:solidFill>
              </a:rPr>
              <a:t>A</a:t>
            </a:r>
            <a:r>
              <a:rPr lang="en-US" altLang="en-US" sz="2800" smtClean="0"/>
              <a:t>merican </a:t>
            </a:r>
            <a:r>
              <a:rPr lang="en-US" altLang="en-US" sz="2800" smtClean="0">
                <a:solidFill>
                  <a:srgbClr val="FF0000"/>
                </a:solidFill>
              </a:rPr>
              <a:t>P</a:t>
            </a:r>
            <a:r>
              <a:rPr lang="en-US" altLang="en-US" sz="2800" smtClean="0"/>
              <a:t>sychological </a:t>
            </a:r>
            <a:r>
              <a:rPr lang="en-US" altLang="en-US" sz="2800" smtClean="0">
                <a:solidFill>
                  <a:srgbClr val="FF0000"/>
                </a:solidFill>
              </a:rPr>
              <a:t>A</a:t>
            </a:r>
            <a:r>
              <a:rPr lang="en-US" altLang="en-US" sz="2800" smtClean="0"/>
              <a:t>ssociation</a:t>
            </a:r>
          </a:p>
          <a:p>
            <a:pPr marL="609600" indent="-609600" eaLnBrk="1" hangingPunct="1">
              <a:lnSpc>
                <a:spcPct val="80000"/>
              </a:lnSpc>
              <a:spcAft>
                <a:spcPts val="1200"/>
              </a:spcAft>
              <a:buFont typeface="Wingdings" panose="05000000000000000000" pitchFamily="2" charset="2"/>
              <a:buChar char="q"/>
            </a:pPr>
            <a:r>
              <a:rPr lang="en-US" altLang="en-US" sz="2800" smtClean="0"/>
              <a:t>Rules and conventions for documenting sources used in a research paper.</a:t>
            </a:r>
          </a:p>
          <a:p>
            <a:pPr marL="609600" indent="-609600" eaLnBrk="1" hangingPunct="1">
              <a:lnSpc>
                <a:spcPct val="80000"/>
              </a:lnSpc>
              <a:spcAft>
                <a:spcPts val="1200"/>
              </a:spcAft>
              <a:buFont typeface="Wingdings" panose="05000000000000000000" pitchFamily="2" charset="2"/>
              <a:buChar char="q"/>
            </a:pPr>
            <a:r>
              <a:rPr lang="en-US" altLang="en-US" sz="2800" smtClean="0"/>
              <a:t>Used for </a:t>
            </a:r>
            <a:r>
              <a:rPr lang="en-US" altLang="en-US" sz="2800" u="sng" smtClean="0"/>
              <a:t>in-text</a:t>
            </a:r>
            <a:r>
              <a:rPr lang="en-US" altLang="en-US" sz="2800" smtClean="0"/>
              <a:t> citations and </a:t>
            </a:r>
            <a:r>
              <a:rPr lang="en-US" altLang="en-US" sz="2800" u="sng" smtClean="0"/>
              <a:t>Reference list</a:t>
            </a:r>
          </a:p>
          <a:p>
            <a:pPr marL="609600" indent="-609600" eaLnBrk="1" hangingPunct="1">
              <a:lnSpc>
                <a:spcPct val="80000"/>
              </a:lnSpc>
              <a:spcAft>
                <a:spcPts val="1200"/>
              </a:spcAft>
              <a:buFont typeface="Wingdings" panose="05000000000000000000" pitchFamily="2" charset="2"/>
              <a:buChar char="q"/>
            </a:pPr>
            <a:r>
              <a:rPr lang="en-US" altLang="en-US" sz="2800" smtClean="0"/>
              <a:t>Sources:</a:t>
            </a:r>
          </a:p>
          <a:p>
            <a:pPr marL="1009650" lvl="1" indent="-365125" eaLnBrk="1" hangingPunct="1">
              <a:lnSpc>
                <a:spcPct val="80000"/>
              </a:lnSpc>
              <a:spcAft>
                <a:spcPts val="1200"/>
              </a:spcAft>
              <a:buFont typeface="Wingdings" panose="05000000000000000000" pitchFamily="2" charset="2"/>
              <a:buChar char="q"/>
            </a:pPr>
            <a:r>
              <a:rPr lang="en-US" altLang="en-US" sz="1600" smtClean="0"/>
              <a:t>Perdue University: </a:t>
            </a:r>
            <a:r>
              <a:rPr lang="en-US" altLang="en-US" sz="1600" smtClean="0">
                <a:hlinkClick r:id="rId3"/>
              </a:rPr>
              <a:t>https://owl.english.purdue.edu/owl/resource/560/01/</a:t>
            </a:r>
            <a:r>
              <a:rPr lang="en-US" altLang="en-US" sz="1600" smtClean="0"/>
              <a:t> </a:t>
            </a:r>
          </a:p>
          <a:p>
            <a:pPr marL="1009650" lvl="1" indent="-365125" eaLnBrk="1" hangingPunct="1">
              <a:lnSpc>
                <a:spcPct val="80000"/>
              </a:lnSpc>
              <a:spcAft>
                <a:spcPts val="1200"/>
              </a:spcAft>
              <a:buFont typeface="Wingdings" panose="05000000000000000000" pitchFamily="2" charset="2"/>
              <a:buChar char="q"/>
            </a:pPr>
            <a:r>
              <a:rPr lang="en-US" altLang="en-US" sz="1600" smtClean="0"/>
              <a:t>Publication Manual of the APA: </a:t>
            </a:r>
            <a:r>
              <a:rPr lang="en-US" altLang="en-US" sz="1600" smtClean="0">
                <a:hlinkClick r:id="rId4"/>
              </a:rPr>
              <a:t>http://www.apastyle.org/manual/</a:t>
            </a:r>
            <a:r>
              <a:rPr lang="en-US" altLang="en-US" sz="1600" smtClean="0"/>
              <a:t> </a:t>
            </a:r>
          </a:p>
          <a:p>
            <a:pPr marL="1009650" lvl="1" indent="-365125" eaLnBrk="1" hangingPunct="1">
              <a:lnSpc>
                <a:spcPct val="80000"/>
              </a:lnSpc>
              <a:spcAft>
                <a:spcPts val="1200"/>
              </a:spcAft>
              <a:buFont typeface="Wingdings" panose="05000000000000000000" pitchFamily="2" charset="2"/>
              <a:buChar char="q"/>
            </a:pPr>
            <a:r>
              <a:rPr lang="en-US" altLang="en-US" sz="1600" smtClean="0"/>
              <a:t>Internet source citation: </a:t>
            </a:r>
            <a:r>
              <a:rPr lang="en-US" altLang="en-US" sz="1600" u="sng" smtClean="0">
                <a:hlinkClick r:id="rId5"/>
              </a:rPr>
              <a:t>http://blog.apastyle.org/apastyle/2010/11/how-to-cite-something-you-found-on-a-website-in-apa-style.html</a:t>
            </a:r>
            <a:endParaRPr lang="en-US" altLang="en-US" sz="1600" smtClean="0"/>
          </a:p>
        </p:txBody>
      </p:sp>
      <p:sp>
        <p:nvSpPr>
          <p:cNvPr id="22532" name="Slide Number Placeholder 5"/>
          <p:cNvSpPr>
            <a:spLocks/>
          </p:cNvSpPr>
          <p:nvPr/>
        </p:nvSpPr>
        <p:spPr bwMode="auto">
          <a:xfrm>
            <a:off x="7543800" y="6400800"/>
            <a:ext cx="1143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D126249C-6F1B-46EC-B960-2AB7A9318242}" type="slidenum">
              <a:rPr lang="en-US" altLang="en-US" sz="2000">
                <a:solidFill>
                  <a:srgbClr val="898989"/>
                </a:solidFill>
              </a:rPr>
              <a:pPr algn="r" eaLnBrk="1" hangingPunct="1">
                <a:spcBef>
                  <a:spcPct val="0"/>
                </a:spcBef>
                <a:buFontTx/>
                <a:buNone/>
              </a:pPr>
              <a:t>9</a:t>
            </a:fld>
            <a:endParaRPr lang="en-US" altLang="en-US" sz="200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28062</TotalTime>
  <Words>2710</Words>
  <Application>Microsoft Office PowerPoint</Application>
  <PresentationFormat>On-screen Show (4:3)</PresentationFormat>
  <Paragraphs>223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Times New Roman</vt:lpstr>
      <vt:lpstr>Wingdings</vt:lpstr>
      <vt:lpstr>Office Theme</vt:lpstr>
      <vt:lpstr>Basics of Academic Research in Business</vt:lpstr>
      <vt:lpstr>Learning Outcomes</vt:lpstr>
      <vt:lpstr>What is Business Research?</vt:lpstr>
      <vt:lpstr>What is a theory?</vt:lpstr>
      <vt:lpstr>Theory &amp; Hypothesis?</vt:lpstr>
      <vt:lpstr>Concept, construct, variable</vt:lpstr>
      <vt:lpstr>Types of variable</vt:lpstr>
      <vt:lpstr>Dimension, indicator</vt:lpstr>
      <vt:lpstr>APA citation style for academic research</vt:lpstr>
      <vt:lpstr>In-text APA source citation</vt:lpstr>
      <vt:lpstr>APA-style Reference list</vt:lpstr>
      <vt:lpstr>APA style Reference list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management of Information Technologies</dc:title>
  <dc:creator>Abdou Illia</dc:creator>
  <cp:lastModifiedBy>Abdou Illia</cp:lastModifiedBy>
  <cp:revision>125</cp:revision>
  <cp:lastPrinted>2016-08-19T02:16:43Z</cp:lastPrinted>
  <dcterms:created xsi:type="dcterms:W3CDTF">2011-05-18T23:44:37Z</dcterms:created>
  <dcterms:modified xsi:type="dcterms:W3CDTF">2016-08-25T23:10:42Z</dcterms:modified>
</cp:coreProperties>
</file>